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2">
                <a:hueOff val="-554920"/>
                <a:satOff val="-21482"/>
                <a:lumOff val="-6228"/>
              </a:schemeClr>
            </a:gs>
          </a:gsLst>
          <a:lin ang="0" scaled="0"/>
        </a:gra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2">
                <a:hueOff val="-554920"/>
                <a:satOff val="-21482"/>
                <a:lumOff val="-6228"/>
              </a:schemeClr>
            </a:gs>
          </a:gsLst>
          <a:lin ang="0" scaled="0"/>
        </a:gra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2">
                <a:hueOff val="-554920"/>
                <a:satOff val="-21482"/>
                <a:lumOff val="-6228"/>
              </a:schemeClr>
            </a:gs>
          </a:gsLst>
          <a:lin ang="0" scaled="0"/>
        </a:gra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2">
                <a:hueOff val="-554920"/>
                <a:satOff val="-21482"/>
                <a:lumOff val="-6228"/>
              </a:schemeClr>
            </a:gs>
          </a:gsLst>
          <a:lin ang="0" scaled="0"/>
        </a:gra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2">
                <a:hueOff val="-554920"/>
                <a:satOff val="-21482"/>
                <a:lumOff val="-6228"/>
              </a:schemeClr>
            </a:gs>
          </a:gsLst>
          <a:lin ang="0" scaled="0"/>
        </a:gra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2">
                <a:hueOff val="-554920"/>
                <a:satOff val="-21482"/>
                <a:lumOff val="-6228"/>
              </a:schemeClr>
            </a:gs>
          </a:gsLst>
          <a:lin ang="0" scaled="0"/>
        </a:gra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2">
                <a:hueOff val="-554920"/>
                <a:satOff val="-21482"/>
                <a:lumOff val="-6228"/>
              </a:schemeClr>
            </a:gs>
          </a:gsLst>
          <a:lin ang="0" scaled="0"/>
        </a:gra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2">
                <a:hueOff val="-554920"/>
                <a:satOff val="-21482"/>
                <a:lumOff val="-6228"/>
              </a:schemeClr>
            </a:gs>
          </a:gsLst>
          <a:lin ang="0" scaled="0"/>
        </a:gra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gradFill flip="none" rotWithShape="1">
          <a:gsLst>
            <a:gs pos="0">
              <a:schemeClr val="accent1">
                <a:hueOff val="47394"/>
                <a:satOff val="-25753"/>
                <a:lumOff val="-7544"/>
              </a:schemeClr>
            </a:gs>
            <a:gs pos="100000">
              <a:schemeClr val="accent2">
                <a:hueOff val="-554920"/>
                <a:satOff val="-21482"/>
                <a:lumOff val="-6228"/>
              </a:schemeClr>
            </a:gs>
          </a:gsLst>
          <a:lin ang="0" scaled="0"/>
        </a:gra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009" y="4914304"/>
            <a:ext cx="24373982" cy="1"/>
          </a:xfrm>
          <a:prstGeom prst="line">
            <a:avLst/>
          </a:prstGeom>
          <a:ln w="635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" name="OU Chem &amp; Biochem                                                             CHEM5570-100                                                                 Fall 2022"/>
          <p:cNvSpPr/>
          <p:nvPr/>
        </p:nvSpPr>
        <p:spPr>
          <a:xfrm>
            <a:off x="-98422" y="13007275"/>
            <a:ext cx="24580844" cy="739421"/>
          </a:xfrm>
          <a:prstGeom prst="rect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OU Chem &amp; Biochem                                                             CHEM5570-100                                                                 Fall 2022</a:t>
            </a: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4280296" y="-1143000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4280296" y="6045398"/>
            <a:ext cx="14716126" cy="441691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7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/>
          <p:nvPr>
            <p:ph type="pic" idx="21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anchor="ctr"/>
          <a:lstStyle>
            <a:lvl1pPr marL="465364" indent="-465364">
              <a:spcBef>
                <a:spcPts val="450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1pPr>
            <a:lvl2pPr marL="8082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2pPr>
            <a:lvl3pPr marL="11511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3pPr>
            <a:lvl4pPr marL="14940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4pPr>
            <a:lvl5pPr marL="18369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anchor="ctr"/>
          <a:lstStyle>
            <a:lvl1pPr marL="617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marL="10618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marL="1506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marL="19508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marL="2395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/>
          <p:nvPr>
            <p:ph type="pic" sz="quarter" idx="21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22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Image"/>
          <p:cNvSpPr/>
          <p:nvPr>
            <p:ph type="pic" idx="23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-355532" y="1884164"/>
            <a:ext cx="24632071" cy="1"/>
          </a:xfrm>
          <a:prstGeom prst="line">
            <a:avLst/>
          </a:prstGeom>
          <a:ln w="63500">
            <a:solidFill>
              <a:srgbClr val="941100"/>
            </a:solidFill>
            <a:miter lim="400000"/>
          </a:ln>
          <a:effectLst>
            <a:reflection blurRad="0" stA="20394" stPos="0" endA="0" endPos="40000" dist="0" dir="5400000" fadeDir="5400000" sx="100000" sy="-100000" kx="0" ky="0" algn="bl" rotWithShape="0"/>
          </a:effectLst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30328" y="392348"/>
            <a:ext cx="15609094" cy="13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38601" y="2327115"/>
            <a:ext cx="22906798" cy="11014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2pPr marL="1037166" indent="-592666">
              <a:defRPr sz="3200"/>
            </a:lvl2pPr>
            <a:lvl3pPr marL="1511300" indent="-622300">
              <a:defRPr sz="2800"/>
            </a:lvl3pPr>
            <a:lvl4pPr marL="1926166" indent="-592666">
              <a:defRPr sz="2400"/>
            </a:lvl4pPr>
            <a:lvl5pPr marL="2389187" indent="-611187">
              <a:defRPr sz="2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3250" marR="0" indent="-603250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48291" marR="0" indent="-703791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33550" marR="0" indent="-844550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271888" marR="0" indent="-938388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833687" marR="0" indent="-10556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6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61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6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51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hyperlink" Target="http://ambermd.org/tutorials/advanced/tutorial3/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hyperlink" Target="http://ambermd.org/tutorials/advanced/tutorial3/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hyperlink" Target="http://ambermd.org/tutorials/advanced/tutorial3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hyperlink" Target="http://ambermd.org/tutorials/advanced/tutorial3/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1.gif"/><Relationship Id="rId4" Type="http://schemas.openxmlformats.org/officeDocument/2006/relationships/hyperlink" Target="http://ambermd.org/tutorials/advanced/tutorial3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hyperlink" Target="http://ambermd.org/tutorials/advanced/tutorial3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ablo-arantes/making-it-rain" TargetMode="External"/><Relationship Id="rId3" Type="http://schemas.openxmlformats.org/officeDocument/2006/relationships/hyperlink" Target="https://colab.research.google.com/drive/1ZNvKJV2zIZg85H5Ja6QILhLUW9ozCxdM?usp=sharing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olecular Dynamics Simulations"/>
          <p:cNvSpPr txBox="1"/>
          <p:nvPr>
            <p:ph type="ctrTitle"/>
          </p:nvPr>
        </p:nvSpPr>
        <p:spPr>
          <a:xfrm>
            <a:off x="3485275" y="558779"/>
            <a:ext cx="17413450" cy="3465232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8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Molecular Dynamics Simulations</a:t>
            </a:r>
          </a:p>
        </p:txBody>
      </p:sp>
      <p:sp>
        <p:nvSpPr>
          <p:cNvPr id="123" name="CCATS Group"/>
          <p:cNvSpPr txBox="1"/>
          <p:nvPr/>
        </p:nvSpPr>
        <p:spPr>
          <a:xfrm>
            <a:off x="4512095" y="4728131"/>
            <a:ext cx="15252651" cy="20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lnSpc>
                <a:spcPct val="150000"/>
              </a:lnSpc>
              <a:defRPr b="1" sz="5000">
                <a:solidFill>
                  <a:srgbClr val="941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sz="6600"/>
            </a:pPr>
            <a:r>
              <a:rPr sz="5000"/>
              <a:t>CCATS Group</a:t>
            </a:r>
          </a:p>
        </p:txBody>
      </p:sp>
      <p:pic>
        <p:nvPicPr>
          <p:cNvPr id="124" name="ou-chem.jpg" descr="ou-che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6544" y="7198547"/>
            <a:ext cx="9823753" cy="5339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M-GBSA / MM-PBSA…"/>
          <p:cNvSpPr txBox="1"/>
          <p:nvPr>
            <p:ph type="ctrTitle"/>
          </p:nvPr>
        </p:nvSpPr>
        <p:spPr>
          <a:xfrm>
            <a:off x="3485275" y="141163"/>
            <a:ext cx="17413450" cy="4646500"/>
          </a:xfrm>
          <a:prstGeom prst="rect">
            <a:avLst/>
          </a:prstGeom>
        </p:spPr>
        <p:txBody>
          <a:bodyPr/>
          <a:lstStyle/>
          <a:p>
            <a:pPr>
              <a:defRPr sz="8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MM-GBSA / MM-PBSA</a:t>
            </a:r>
          </a:p>
          <a:p>
            <a:pPr>
              <a:defRPr sz="8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&amp;</a:t>
            </a:r>
          </a:p>
          <a:p>
            <a:pPr>
              <a:defRPr sz="8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Trajectory Analysis</a:t>
            </a:r>
          </a:p>
        </p:txBody>
      </p:sp>
      <p:sp>
        <p:nvSpPr>
          <p:cNvPr id="197" name="CCATS Group"/>
          <p:cNvSpPr txBox="1"/>
          <p:nvPr/>
        </p:nvSpPr>
        <p:spPr>
          <a:xfrm>
            <a:off x="4512095" y="4728131"/>
            <a:ext cx="15252651" cy="20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lnSpc>
                <a:spcPct val="150000"/>
              </a:lnSpc>
              <a:defRPr b="1" sz="5000">
                <a:solidFill>
                  <a:srgbClr val="941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sz="6600"/>
            </a:pPr>
            <a:r>
              <a:rPr sz="5000"/>
              <a:t>CCATS Group</a:t>
            </a:r>
          </a:p>
        </p:txBody>
      </p:sp>
      <p:pic>
        <p:nvPicPr>
          <p:cNvPr id="198" name="ou-chem.jpg" descr="ou-che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6544" y="7198547"/>
            <a:ext cx="9823753" cy="5339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M-GBSA / MM-PB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MM-GBSA / MM-PBSA</a:t>
            </a:r>
          </a:p>
        </p:txBody>
      </p:sp>
      <p:sp>
        <p:nvSpPr>
          <p:cNvPr id="201" name="Molecular Mechanics - Generalized Born Surface Area (MM-GBSA)…"/>
          <p:cNvSpPr txBox="1"/>
          <p:nvPr>
            <p:ph type="body" idx="1"/>
          </p:nvPr>
        </p:nvSpPr>
        <p:spPr>
          <a:xfrm>
            <a:off x="738601" y="2327115"/>
            <a:ext cx="22906798" cy="6353947"/>
          </a:xfrm>
          <a:prstGeom prst="rect">
            <a:avLst/>
          </a:prstGeom>
        </p:spPr>
        <p:txBody>
          <a:bodyPr/>
          <a:lstStyle/>
          <a:p>
            <a:pPr/>
            <a:r>
              <a:t>Molecular Mechanics - Generalized Born Surface Area (MM-GBSA)</a:t>
            </a:r>
          </a:p>
          <a:p>
            <a:pPr/>
            <a:r>
              <a:t>Molecular Mechanics - Poisson-Boltzmann Surface Area (MM-PBSA)</a:t>
            </a:r>
          </a:p>
          <a:p>
            <a:pPr/>
            <a:r>
              <a:t>Predict the binding free energy of complexes or transitions between conformations  (State A </a:t>
            </a:r>
            <a14:m>
              <m:oMath>
                <m:r>
                  <a:rPr xmlns:a="http://schemas.openxmlformats.org/drawingml/2006/main" sz="5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B)</a:t>
            </a:r>
          </a:p>
          <a:p>
            <a:pPr lvl="1" marL="952500" indent="-508000">
              <a:defRPr sz="3800"/>
            </a:pPr>
            <a:r>
              <a:t>More accurate than scoring functions (Molecular Docking)</a:t>
            </a:r>
          </a:p>
          <a:p>
            <a:pPr lvl="1" marL="952500" indent="-508000">
              <a:defRPr sz="3800"/>
            </a:pPr>
            <a:r>
              <a:t>Not computationally expensive as other methods (Alchemical, etc.)</a:t>
            </a:r>
          </a:p>
        </p:txBody>
      </p:sp>
      <p:graphicFrame>
        <p:nvGraphicFramePr>
          <p:cNvPr id="202" name="Table 1"/>
          <p:cNvGraphicFramePr/>
          <p:nvPr/>
        </p:nvGraphicFramePr>
        <p:xfrm>
          <a:off x="4601328" y="9315581"/>
          <a:ext cx="7500938" cy="803672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338784"/>
                <a:gridCol w="14264562"/>
              </a:tblGrid>
              <a:tr h="14840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800"/>
                        <a:t>MM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800"/>
                        <a:t>Type of energy function used to compute potential energy of molecular structure (force fields).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1600">
                <a:tc>
                  <a:txBody>
                    <a:bodyPr/>
                    <a:lstStyle/>
                    <a:p>
                      <a:pPr defTabSz="914400">
                        <a:defRPr sz="38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8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165289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800"/>
                        <a:t>GBSA/PBSA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800"/>
                        <a:t>Calculates the electrostatic potentials of a solute in solution. 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igand Binding Example…"/>
          <p:cNvSpPr txBox="1"/>
          <p:nvPr>
            <p:ph type="body" sz="half" idx="1"/>
          </p:nvPr>
        </p:nvSpPr>
        <p:spPr>
          <a:xfrm>
            <a:off x="13749633" y="4118023"/>
            <a:ext cx="9998454" cy="7564879"/>
          </a:xfrm>
          <a:prstGeom prst="rect">
            <a:avLst/>
          </a:prstGeom>
        </p:spPr>
        <p:txBody>
          <a:bodyPr/>
          <a:lstStyle/>
          <a:p>
            <a:pPr marL="508000" indent="-508000"/>
            <a:r>
              <a:t>Ligand Binding Example</a:t>
            </a:r>
          </a:p>
          <a:p>
            <a:pPr lvl="1" marL="872289" indent="-427789">
              <a:defRPr sz="3800"/>
            </a:pPr>
            <a:r>
              <a:t>Goal is to calculate the free energy difference between two states (bound and unbound) of </a:t>
            </a:r>
            <a:r>
              <a:rPr i="1"/>
              <a:t>solvated</a:t>
            </a:r>
            <a:r>
              <a:t> molecules</a:t>
            </a:r>
          </a:p>
          <a:p>
            <a:pPr marL="508000" indent="-508000"/>
            <a:r>
              <a:t>PB/GB = Implicit Solvent Model</a:t>
            </a:r>
          </a:p>
          <a:p>
            <a:pPr lvl="1" marL="872289" indent="-427789">
              <a:defRPr sz="3800"/>
            </a:pPr>
            <a:r>
              <a:t>GB: Generalized Born </a:t>
            </a:r>
          </a:p>
          <a:p>
            <a:pPr lvl="1" marL="872289" indent="-427789">
              <a:defRPr sz="3800"/>
            </a:pPr>
            <a:r>
              <a:t>PB: Poisson-Boltzmann</a:t>
            </a:r>
          </a:p>
        </p:txBody>
      </p:sp>
      <p:sp>
        <p:nvSpPr>
          <p:cNvPr id="205" name="MM-GBSA / MM-PB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MM-GBSA / MM-PBSA</a:t>
            </a:r>
          </a:p>
        </p:txBody>
      </p:sp>
      <p:sp>
        <p:nvSpPr>
          <p:cNvPr id="206" name="MM"/>
          <p:cNvSpPr txBox="1"/>
          <p:nvPr/>
        </p:nvSpPr>
        <p:spPr>
          <a:xfrm>
            <a:off x="3660406" y="11752262"/>
            <a:ext cx="959588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MM</a:t>
            </a:r>
          </a:p>
        </p:txBody>
      </p:sp>
      <p:sp>
        <p:nvSpPr>
          <p:cNvPr id="207" name="Line"/>
          <p:cNvSpPr/>
          <p:nvPr/>
        </p:nvSpPr>
        <p:spPr>
          <a:xfrm>
            <a:off x="2336800" y="11734651"/>
            <a:ext cx="4165977" cy="1"/>
          </a:xfrm>
          <a:prstGeom prst="line">
            <a:avLst/>
          </a:prstGeom>
          <a:ln w="762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08" name="pasted-movie.gif" descr="pasted-movi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458" y="4270733"/>
            <a:ext cx="10363201" cy="378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Equation"/>
          <p:cNvSpPr txBox="1"/>
          <p:nvPr/>
        </p:nvSpPr>
        <p:spPr>
          <a:xfrm>
            <a:off x="1203680" y="10962592"/>
            <a:ext cx="11939186" cy="5976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4400"/>
          </a:p>
        </p:txBody>
      </p:sp>
      <p:sp>
        <p:nvSpPr>
          <p:cNvPr id="210" name="Equation"/>
          <p:cNvSpPr txBox="1"/>
          <p:nvPr/>
        </p:nvSpPr>
        <p:spPr>
          <a:xfrm>
            <a:off x="1828555" y="9162572"/>
            <a:ext cx="9963977" cy="6198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4400"/>
          </a:p>
        </p:txBody>
      </p:sp>
      <p:sp>
        <p:nvSpPr>
          <p:cNvPr id="211" name="Equation"/>
          <p:cNvSpPr txBox="1"/>
          <p:nvPr/>
        </p:nvSpPr>
        <p:spPr>
          <a:xfrm>
            <a:off x="1295195" y="3042985"/>
            <a:ext cx="9998454" cy="6729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↔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</m:oMath>
              </m:oMathPara>
            </a14:m>
            <a:endParaRPr sz="4900"/>
          </a:p>
        </p:txBody>
      </p:sp>
      <p:grpSp>
        <p:nvGrpSpPr>
          <p:cNvPr id="216" name="Group"/>
          <p:cNvGrpSpPr/>
          <p:nvPr/>
        </p:nvGrpSpPr>
        <p:grpSpPr>
          <a:xfrm>
            <a:off x="8190013" y="11649080"/>
            <a:ext cx="3872385" cy="1666243"/>
            <a:chOff x="0" y="0"/>
            <a:chExt cx="3872384" cy="1666241"/>
          </a:xfrm>
        </p:grpSpPr>
        <p:sp>
          <p:nvSpPr>
            <p:cNvPr id="212" name="Rectangle"/>
            <p:cNvSpPr/>
            <p:nvPr/>
          </p:nvSpPr>
          <p:spPr>
            <a:xfrm>
              <a:off x="12699" y="13858"/>
              <a:ext cx="3859686" cy="165238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47394"/>
                    <a:satOff val="-25753"/>
                    <a:lumOff val="-7544"/>
                  </a:schemeClr>
                </a:gs>
                <a:gs pos="100000">
                  <a:schemeClr val="accent2">
                    <a:hueOff val="-554920"/>
                    <a:satOff val="-21482"/>
                    <a:lumOff val="-6228"/>
                  </a:schemeClr>
                </a:gs>
              </a:gsLst>
              <a:lin ang="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65100" dist="25400" dir="5400000">
                <a:srgbClr val="000000">
                  <a:alpha val="30512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3" name="Text"/>
            <p:cNvSpPr txBox="1"/>
            <p:nvPr/>
          </p:nvSpPr>
          <p:spPr>
            <a:xfrm>
              <a:off x="679178" y="796021"/>
              <a:ext cx="2526729" cy="771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e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m:oMathPara>
              </a14:m>
            </a:p>
          </p:txBody>
        </p:sp>
        <p:sp>
          <p:nvSpPr>
            <p:cNvPr id="214" name="GB/PB"/>
            <p:cNvSpPr txBox="1"/>
            <p:nvPr/>
          </p:nvSpPr>
          <p:spPr>
            <a:xfrm>
              <a:off x="-1" y="0"/>
              <a:ext cx="1603859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GB/PB</a:t>
              </a:r>
            </a:p>
          </p:txBody>
        </p:sp>
        <p:sp>
          <p:nvSpPr>
            <p:cNvPr id="215" name="SASA"/>
            <p:cNvSpPr txBox="1"/>
            <p:nvPr/>
          </p:nvSpPr>
          <p:spPr>
            <a:xfrm>
              <a:off x="2232798" y="0"/>
              <a:ext cx="1389101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SASA</a:t>
              </a:r>
            </a:p>
          </p:txBody>
        </p:sp>
      </p:grpSp>
      <p:sp>
        <p:nvSpPr>
          <p:cNvPr id="217" name="Equation"/>
          <p:cNvSpPr txBox="1"/>
          <p:nvPr/>
        </p:nvSpPr>
        <p:spPr>
          <a:xfrm>
            <a:off x="309433" y="9162572"/>
            <a:ext cx="536652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218" name="Equation"/>
          <p:cNvSpPr txBox="1"/>
          <p:nvPr/>
        </p:nvSpPr>
        <p:spPr>
          <a:xfrm>
            <a:off x="175270" y="10987027"/>
            <a:ext cx="804978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(1a)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219" name="http://ambermd.org/tutorials/advanced/tutorial3/"/>
          <p:cNvSpPr txBox="1"/>
          <p:nvPr/>
        </p:nvSpPr>
        <p:spPr>
          <a:xfrm>
            <a:off x="206327" y="13014163"/>
            <a:ext cx="7867745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defRPr sz="27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http://ambermd.org/tutorials/advanced/tutorial3/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eneralized Born (1/4)"/>
          <p:cNvSpPr txBox="1"/>
          <p:nvPr>
            <p:ph type="body" sz="half" idx="1"/>
          </p:nvPr>
        </p:nvSpPr>
        <p:spPr>
          <a:xfrm>
            <a:off x="13269481" y="2136823"/>
            <a:ext cx="10502918" cy="7565798"/>
          </a:xfrm>
          <a:prstGeom prst="rect">
            <a:avLst/>
          </a:prstGeom>
        </p:spPr>
        <p:txBody>
          <a:bodyPr/>
          <a:lstStyle>
            <a:lvl1pPr marL="508000" indent="-508000"/>
          </a:lstStyle>
          <a:p>
            <a:pPr/>
            <a:r>
              <a:t>Generalized Born (1/4)</a:t>
            </a:r>
          </a:p>
        </p:txBody>
      </p:sp>
      <p:sp>
        <p:nvSpPr>
          <p:cNvPr id="222" name="MM-GB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MM-GBSA</a:t>
            </a:r>
          </a:p>
        </p:txBody>
      </p:sp>
      <p:sp>
        <p:nvSpPr>
          <p:cNvPr id="223" name="Equation"/>
          <p:cNvSpPr txBox="1"/>
          <p:nvPr/>
        </p:nvSpPr>
        <p:spPr>
          <a:xfrm>
            <a:off x="14017166" y="3108583"/>
            <a:ext cx="9007548" cy="13039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≈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limLow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num>
                    <m:den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κ</m:t>
                          </m:r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</m:den>
                      </m:f>
                    </m:e>
                  </m:d>
                </m:oMath>
              </m:oMathPara>
            </a14:m>
            <a:endParaRPr sz="3600"/>
          </a:p>
        </p:txBody>
      </p:sp>
      <p:sp>
        <p:nvSpPr>
          <p:cNvPr id="224" name="MM"/>
          <p:cNvSpPr txBox="1"/>
          <p:nvPr/>
        </p:nvSpPr>
        <p:spPr>
          <a:xfrm>
            <a:off x="3660406" y="11752262"/>
            <a:ext cx="959588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MM</a:t>
            </a:r>
          </a:p>
        </p:txBody>
      </p:sp>
      <p:sp>
        <p:nvSpPr>
          <p:cNvPr id="225" name="Line"/>
          <p:cNvSpPr/>
          <p:nvPr/>
        </p:nvSpPr>
        <p:spPr>
          <a:xfrm>
            <a:off x="2336800" y="11734651"/>
            <a:ext cx="4165977" cy="1"/>
          </a:xfrm>
          <a:prstGeom prst="line">
            <a:avLst/>
          </a:prstGeom>
          <a:ln w="762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26" name="pasted-movie.gif" descr="pasted-movi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458" y="4270733"/>
            <a:ext cx="10363201" cy="378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Equation"/>
          <p:cNvSpPr txBox="1"/>
          <p:nvPr/>
        </p:nvSpPr>
        <p:spPr>
          <a:xfrm>
            <a:off x="1203680" y="10962592"/>
            <a:ext cx="11939186" cy="5976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4400"/>
          </a:p>
        </p:txBody>
      </p:sp>
      <p:sp>
        <p:nvSpPr>
          <p:cNvPr id="228" name="Equation"/>
          <p:cNvSpPr txBox="1"/>
          <p:nvPr/>
        </p:nvSpPr>
        <p:spPr>
          <a:xfrm>
            <a:off x="1828555" y="9162572"/>
            <a:ext cx="9963977" cy="6198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4400"/>
          </a:p>
        </p:txBody>
      </p:sp>
      <p:sp>
        <p:nvSpPr>
          <p:cNvPr id="229" name="Equation"/>
          <p:cNvSpPr txBox="1"/>
          <p:nvPr/>
        </p:nvSpPr>
        <p:spPr>
          <a:xfrm>
            <a:off x="1295195" y="3042985"/>
            <a:ext cx="9998454" cy="6729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↔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</m:oMath>
              </m:oMathPara>
            </a14:m>
            <a:endParaRPr sz="4900"/>
          </a:p>
        </p:txBody>
      </p:sp>
      <p:grpSp>
        <p:nvGrpSpPr>
          <p:cNvPr id="234" name="Group"/>
          <p:cNvGrpSpPr/>
          <p:nvPr/>
        </p:nvGrpSpPr>
        <p:grpSpPr>
          <a:xfrm>
            <a:off x="8190013" y="11649080"/>
            <a:ext cx="3872385" cy="1666243"/>
            <a:chOff x="0" y="0"/>
            <a:chExt cx="3872384" cy="1666241"/>
          </a:xfrm>
        </p:grpSpPr>
        <p:sp>
          <p:nvSpPr>
            <p:cNvPr id="230" name="Rectangle"/>
            <p:cNvSpPr/>
            <p:nvPr/>
          </p:nvSpPr>
          <p:spPr>
            <a:xfrm>
              <a:off x="12699" y="13858"/>
              <a:ext cx="3859686" cy="165238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47394"/>
                    <a:satOff val="-25753"/>
                    <a:lumOff val="-7544"/>
                  </a:schemeClr>
                </a:gs>
                <a:gs pos="100000">
                  <a:schemeClr val="accent2">
                    <a:hueOff val="-554920"/>
                    <a:satOff val="-21482"/>
                    <a:lumOff val="-6228"/>
                  </a:schemeClr>
                </a:gs>
              </a:gsLst>
              <a:lin ang="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65100" dist="25400" dir="5400000">
                <a:srgbClr val="000000">
                  <a:alpha val="30512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Text"/>
            <p:cNvSpPr txBox="1"/>
            <p:nvPr/>
          </p:nvSpPr>
          <p:spPr>
            <a:xfrm>
              <a:off x="679178" y="796021"/>
              <a:ext cx="2526729" cy="771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e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m:oMathPara>
              </a14:m>
            </a:p>
          </p:txBody>
        </p:sp>
        <p:sp>
          <p:nvSpPr>
            <p:cNvPr id="232" name="GB/PB"/>
            <p:cNvSpPr txBox="1"/>
            <p:nvPr/>
          </p:nvSpPr>
          <p:spPr>
            <a:xfrm>
              <a:off x="-1" y="0"/>
              <a:ext cx="1603859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GB/PB</a:t>
              </a:r>
            </a:p>
          </p:txBody>
        </p:sp>
        <p:sp>
          <p:nvSpPr>
            <p:cNvPr id="233" name="SASA"/>
            <p:cNvSpPr txBox="1"/>
            <p:nvPr/>
          </p:nvSpPr>
          <p:spPr>
            <a:xfrm>
              <a:off x="2232798" y="0"/>
              <a:ext cx="1389101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SASA</a:t>
              </a:r>
            </a:p>
          </p:txBody>
        </p:sp>
      </p:grpSp>
      <p:sp>
        <p:nvSpPr>
          <p:cNvPr id="235" name="Equation"/>
          <p:cNvSpPr txBox="1"/>
          <p:nvPr/>
        </p:nvSpPr>
        <p:spPr>
          <a:xfrm>
            <a:off x="309433" y="9162572"/>
            <a:ext cx="536652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236" name="Equation"/>
          <p:cNvSpPr txBox="1"/>
          <p:nvPr/>
        </p:nvSpPr>
        <p:spPr>
          <a:xfrm>
            <a:off x="175270" y="10987027"/>
            <a:ext cx="804978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(1a)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237" name="http://ambermd.org/tutorials/advanced/tutorial3/"/>
          <p:cNvSpPr txBox="1"/>
          <p:nvPr/>
        </p:nvSpPr>
        <p:spPr>
          <a:xfrm>
            <a:off x="206327" y="13014163"/>
            <a:ext cx="7867745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defRPr sz="27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http://ambermd.org/tutorials/advanced/tutorial3/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eneralized Born (1/4)…"/>
          <p:cNvSpPr txBox="1"/>
          <p:nvPr>
            <p:ph type="body" sz="half" idx="1"/>
          </p:nvPr>
        </p:nvSpPr>
        <p:spPr>
          <a:xfrm>
            <a:off x="13269481" y="2136823"/>
            <a:ext cx="10502918" cy="7565798"/>
          </a:xfrm>
          <a:prstGeom prst="rect">
            <a:avLst/>
          </a:prstGeom>
        </p:spPr>
        <p:txBody>
          <a:bodyPr/>
          <a:lstStyle/>
          <a:p>
            <a:pPr marL="508000" indent="-508000"/>
            <a:r>
              <a:t>Generalized Born (1/4)</a:t>
            </a:r>
          </a:p>
          <a:p>
            <a:pPr marL="508000" indent="-508000"/>
          </a:p>
          <a:p>
            <a:pPr marL="508000" indent="-508000"/>
            <a:r>
              <a:t>Poisson-Boltzmann (ALPB, 1/4)</a:t>
            </a:r>
          </a:p>
        </p:txBody>
      </p:sp>
      <p:sp>
        <p:nvSpPr>
          <p:cNvPr id="240" name="MM-PB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MM-PBSA</a:t>
            </a:r>
          </a:p>
        </p:txBody>
      </p:sp>
      <p:sp>
        <p:nvSpPr>
          <p:cNvPr id="241" name="Equation"/>
          <p:cNvSpPr txBox="1"/>
          <p:nvPr/>
        </p:nvSpPr>
        <p:spPr>
          <a:xfrm>
            <a:off x="14017166" y="3108583"/>
            <a:ext cx="9007548" cy="13039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≈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limLow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num>
                    <m:den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κ</m:t>
                          </m:r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</m:den>
                      </m:f>
                    </m:e>
                  </m:d>
                </m:oMath>
              </m:oMathPara>
            </a14:m>
            <a:endParaRPr sz="3600"/>
          </a:p>
        </p:txBody>
      </p:sp>
      <p:sp>
        <p:nvSpPr>
          <p:cNvPr id="242" name="Equation"/>
          <p:cNvSpPr txBox="1"/>
          <p:nvPr/>
        </p:nvSpPr>
        <p:spPr>
          <a:xfrm>
            <a:off x="13283508" y="5605172"/>
            <a:ext cx="10474863" cy="14445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≈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den>
                      </m:f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</m:e>
                  </m:d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den>
                  </m:f>
                  <m:limLow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num>
                        <m:den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e>
                  </m:d>
                </m:oMath>
              </m:oMathPara>
            </a14:m>
            <a:endParaRPr sz="3600"/>
          </a:p>
        </p:txBody>
      </p:sp>
      <p:sp>
        <p:nvSpPr>
          <p:cNvPr id="243" name="MM"/>
          <p:cNvSpPr txBox="1"/>
          <p:nvPr/>
        </p:nvSpPr>
        <p:spPr>
          <a:xfrm>
            <a:off x="3660406" y="11752262"/>
            <a:ext cx="959588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MM</a:t>
            </a:r>
          </a:p>
        </p:txBody>
      </p:sp>
      <p:sp>
        <p:nvSpPr>
          <p:cNvPr id="244" name="Line"/>
          <p:cNvSpPr/>
          <p:nvPr/>
        </p:nvSpPr>
        <p:spPr>
          <a:xfrm>
            <a:off x="2336800" y="11734651"/>
            <a:ext cx="4165977" cy="1"/>
          </a:xfrm>
          <a:prstGeom prst="line">
            <a:avLst/>
          </a:prstGeom>
          <a:ln w="762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45" name="pasted-movie.gif" descr="pasted-movi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458" y="4270733"/>
            <a:ext cx="10363201" cy="378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Equation"/>
          <p:cNvSpPr txBox="1"/>
          <p:nvPr/>
        </p:nvSpPr>
        <p:spPr>
          <a:xfrm>
            <a:off x="1203680" y="10962592"/>
            <a:ext cx="11939186" cy="5976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4400"/>
          </a:p>
        </p:txBody>
      </p:sp>
      <p:sp>
        <p:nvSpPr>
          <p:cNvPr id="247" name="Equation"/>
          <p:cNvSpPr txBox="1"/>
          <p:nvPr/>
        </p:nvSpPr>
        <p:spPr>
          <a:xfrm>
            <a:off x="1828555" y="9162572"/>
            <a:ext cx="9963977" cy="6198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4400"/>
          </a:p>
        </p:txBody>
      </p:sp>
      <p:sp>
        <p:nvSpPr>
          <p:cNvPr id="248" name="Equation"/>
          <p:cNvSpPr txBox="1"/>
          <p:nvPr/>
        </p:nvSpPr>
        <p:spPr>
          <a:xfrm>
            <a:off x="1295195" y="3042985"/>
            <a:ext cx="9998454" cy="6729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↔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</m:oMath>
              </m:oMathPara>
            </a14:m>
            <a:endParaRPr sz="4900"/>
          </a:p>
        </p:txBody>
      </p:sp>
      <p:grpSp>
        <p:nvGrpSpPr>
          <p:cNvPr id="253" name="Group"/>
          <p:cNvGrpSpPr/>
          <p:nvPr/>
        </p:nvGrpSpPr>
        <p:grpSpPr>
          <a:xfrm>
            <a:off x="8190013" y="11649080"/>
            <a:ext cx="3872385" cy="1666243"/>
            <a:chOff x="0" y="0"/>
            <a:chExt cx="3872384" cy="1666241"/>
          </a:xfrm>
        </p:grpSpPr>
        <p:sp>
          <p:nvSpPr>
            <p:cNvPr id="249" name="Rectangle"/>
            <p:cNvSpPr/>
            <p:nvPr/>
          </p:nvSpPr>
          <p:spPr>
            <a:xfrm>
              <a:off x="12699" y="13858"/>
              <a:ext cx="3859686" cy="165238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47394"/>
                    <a:satOff val="-25753"/>
                    <a:lumOff val="-7544"/>
                  </a:schemeClr>
                </a:gs>
                <a:gs pos="100000">
                  <a:schemeClr val="accent2">
                    <a:hueOff val="-554920"/>
                    <a:satOff val="-21482"/>
                    <a:lumOff val="-6228"/>
                  </a:schemeClr>
                </a:gs>
              </a:gsLst>
              <a:lin ang="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65100" dist="25400" dir="5400000">
                <a:srgbClr val="000000">
                  <a:alpha val="30512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Text"/>
            <p:cNvSpPr txBox="1"/>
            <p:nvPr/>
          </p:nvSpPr>
          <p:spPr>
            <a:xfrm>
              <a:off x="679178" y="796021"/>
              <a:ext cx="2526729" cy="771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e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m:oMathPara>
              </a14:m>
            </a:p>
          </p:txBody>
        </p:sp>
        <p:sp>
          <p:nvSpPr>
            <p:cNvPr id="251" name="GB/PB"/>
            <p:cNvSpPr txBox="1"/>
            <p:nvPr/>
          </p:nvSpPr>
          <p:spPr>
            <a:xfrm>
              <a:off x="-1" y="0"/>
              <a:ext cx="1603859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GB/PB</a:t>
              </a:r>
            </a:p>
          </p:txBody>
        </p:sp>
        <p:sp>
          <p:nvSpPr>
            <p:cNvPr id="252" name="SASA"/>
            <p:cNvSpPr txBox="1"/>
            <p:nvPr/>
          </p:nvSpPr>
          <p:spPr>
            <a:xfrm>
              <a:off x="2232798" y="0"/>
              <a:ext cx="1389101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SASA</a:t>
              </a:r>
            </a:p>
          </p:txBody>
        </p:sp>
      </p:grpSp>
      <p:sp>
        <p:nvSpPr>
          <p:cNvPr id="254" name="Equation"/>
          <p:cNvSpPr txBox="1"/>
          <p:nvPr/>
        </p:nvSpPr>
        <p:spPr>
          <a:xfrm>
            <a:off x="309433" y="9162572"/>
            <a:ext cx="536652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255" name="Equation"/>
          <p:cNvSpPr txBox="1"/>
          <p:nvPr/>
        </p:nvSpPr>
        <p:spPr>
          <a:xfrm>
            <a:off x="175270" y="10987027"/>
            <a:ext cx="804978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(1a)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256" name="http://ambermd.org/tutorials/advanced/tutorial3/"/>
          <p:cNvSpPr txBox="1"/>
          <p:nvPr/>
        </p:nvSpPr>
        <p:spPr>
          <a:xfrm>
            <a:off x="206327" y="13014163"/>
            <a:ext cx="7867745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defRPr sz="27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http://ambermd.org/tutorials/advanced/tutorial3/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eneralized Born (1/4)…"/>
          <p:cNvSpPr txBox="1"/>
          <p:nvPr>
            <p:ph type="body" sz="half" idx="1"/>
          </p:nvPr>
        </p:nvSpPr>
        <p:spPr>
          <a:xfrm>
            <a:off x="13269481" y="2136823"/>
            <a:ext cx="10502918" cy="7565798"/>
          </a:xfrm>
          <a:prstGeom prst="rect">
            <a:avLst/>
          </a:prstGeom>
        </p:spPr>
        <p:txBody>
          <a:bodyPr/>
          <a:lstStyle/>
          <a:p>
            <a:pPr marL="508000" indent="-508000"/>
            <a:r>
              <a:t>Generalized Born (1/4)</a:t>
            </a:r>
          </a:p>
          <a:p>
            <a:pPr marL="508000" indent="-508000"/>
          </a:p>
          <a:p>
            <a:pPr marL="508000" indent="-508000"/>
            <a:r>
              <a:t>Poisson-Boltzmann (ALPB, 1/4)</a:t>
            </a:r>
          </a:p>
          <a:p>
            <a:pPr marL="508000" indent="-508000"/>
          </a:p>
          <a:p>
            <a:pPr marL="508000" indent="-508000">
              <a:lnSpc>
                <a:spcPct val="10000"/>
              </a:lnSpc>
            </a:pPr>
            <a:r>
              <a:t>Solvent Accessible Surface Area (SASA)</a:t>
            </a:r>
          </a:p>
          <a:p>
            <a:pPr marL="0" indent="0">
              <a:lnSpc>
                <a:spcPct val="10000"/>
              </a:lnSpc>
              <a:buSzTx/>
              <a:buNone/>
            </a:pPr>
          </a:p>
          <a:p>
            <a:pPr lvl="1" marL="872289" indent="-427789">
              <a:lnSpc>
                <a:spcPct val="80000"/>
              </a:lnSpc>
            </a:pPr>
            <a:r>
              <a:t>Linear Combination of Pairwise Overlaps (LCPO)</a:t>
            </a:r>
          </a:p>
        </p:txBody>
      </p:sp>
      <p:sp>
        <p:nvSpPr>
          <p:cNvPr id="259" name="SA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SASA</a:t>
            </a:r>
          </a:p>
        </p:txBody>
      </p:sp>
      <p:sp>
        <p:nvSpPr>
          <p:cNvPr id="260" name="Equation"/>
          <p:cNvSpPr txBox="1"/>
          <p:nvPr/>
        </p:nvSpPr>
        <p:spPr>
          <a:xfrm>
            <a:off x="15046712" y="11238004"/>
            <a:ext cx="8383510" cy="23627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limLow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lim>
                  </m:limLow>
                  <m:sSub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limLow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eqArr>
                        <m:eqArrPr>
                          <m:ctrlP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eqArr>
                    </m:lim>
                  </m:limLow>
                  <m:sSub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limLow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lim>
                  </m:limLow>
                  <m:d>
                    <m:dPr>
                      <m:ctrl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limLow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eqArr>
                            <m:eqArrPr>
                              <m:ctrlP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</m:eqArr>
                        </m:lim>
                      </m:limLow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e>
                  </m:d>
                </m:oMath>
              </m:oMathPara>
            </a14:m>
            <a:endParaRPr sz="2500"/>
          </a:p>
        </p:txBody>
      </p:sp>
      <p:sp>
        <p:nvSpPr>
          <p:cNvPr id="261" name="Equation"/>
          <p:cNvSpPr txBox="1"/>
          <p:nvPr/>
        </p:nvSpPr>
        <p:spPr>
          <a:xfrm>
            <a:off x="14017166" y="3108583"/>
            <a:ext cx="9007548" cy="13039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≈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limLow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num>
                    <m:den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κ</m:t>
                          </m:r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</m:den>
                      </m:f>
                    </m:e>
                  </m:d>
                </m:oMath>
              </m:oMathPara>
            </a14:m>
            <a:endParaRPr sz="3600"/>
          </a:p>
        </p:txBody>
      </p:sp>
      <p:sp>
        <p:nvSpPr>
          <p:cNvPr id="262" name="Equation"/>
          <p:cNvSpPr txBox="1"/>
          <p:nvPr/>
        </p:nvSpPr>
        <p:spPr>
          <a:xfrm>
            <a:off x="13283508" y="5605172"/>
            <a:ext cx="10474863" cy="14445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≈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den>
                      </m:f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</m:e>
                  </m:d>
                  <m:f>
                    <m:f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den>
                  </m:f>
                  <m:limLow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d>
                    <m:dPr>
                      <m:ctrlP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e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r>
                                <a:rPr xmlns:a="http://schemas.openxmlformats.org/drawingml/2006/main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num>
                        <m:den>
                          <m:r>
                            <a:rPr xmlns:a="http://schemas.openxmlformats.org/drawingml/2006/main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e>
                  </m:d>
                </m:oMath>
              </m:oMathPara>
            </a14:m>
            <a:endParaRPr sz="3600"/>
          </a:p>
        </p:txBody>
      </p:sp>
      <p:sp>
        <p:nvSpPr>
          <p:cNvPr id="263" name="Equation"/>
          <p:cNvSpPr txBox="1"/>
          <p:nvPr/>
        </p:nvSpPr>
        <p:spPr>
          <a:xfrm>
            <a:off x="15619094" y="10146848"/>
            <a:ext cx="1175743" cy="3517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4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sSup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2500"/>
          </a:p>
        </p:txBody>
      </p:sp>
      <p:sp>
        <p:nvSpPr>
          <p:cNvPr id="264" name="Equation"/>
          <p:cNvSpPr txBox="1"/>
          <p:nvPr/>
        </p:nvSpPr>
        <p:spPr>
          <a:xfrm>
            <a:off x="15478963" y="10738941"/>
            <a:ext cx="3902842" cy="976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d>
                    <m:dPr>
                      <m:ctrlP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xmlns:a="http://schemas.openxmlformats.org/drawingml/2006/main"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Sup>
                            <m:e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Sup>
                            <m:e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xmlns:a="http://schemas.openxmlformats.org/drawingml/2006/main" sz="2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e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2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den>
                      </m:f>
                    </m:e>
                  </m:d>
                </m:oMath>
              </m:oMathPara>
            </a14:m>
            <a:endParaRPr sz="2500"/>
          </a:p>
        </p:txBody>
      </p:sp>
      <p:sp>
        <p:nvSpPr>
          <p:cNvPr id="265" name="Equation"/>
          <p:cNvSpPr txBox="1"/>
          <p:nvPr/>
        </p:nvSpPr>
        <p:spPr>
          <a:xfrm>
            <a:off x="16640359" y="8340183"/>
            <a:ext cx="3563208" cy="488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3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</m:oMath>
              </m:oMathPara>
            </a14:m>
            <a:endParaRPr sz="3600"/>
          </a:p>
        </p:txBody>
      </p:sp>
      <p:sp>
        <p:nvSpPr>
          <p:cNvPr id="266" name="MM"/>
          <p:cNvSpPr txBox="1"/>
          <p:nvPr/>
        </p:nvSpPr>
        <p:spPr>
          <a:xfrm>
            <a:off x="3660406" y="11752262"/>
            <a:ext cx="959588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MM</a:t>
            </a:r>
          </a:p>
        </p:txBody>
      </p:sp>
      <p:sp>
        <p:nvSpPr>
          <p:cNvPr id="267" name="Line"/>
          <p:cNvSpPr/>
          <p:nvPr/>
        </p:nvSpPr>
        <p:spPr>
          <a:xfrm>
            <a:off x="2336800" y="11734651"/>
            <a:ext cx="4165977" cy="1"/>
          </a:xfrm>
          <a:prstGeom prst="line">
            <a:avLst/>
          </a:prstGeom>
          <a:ln w="762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68" name="pasted-movie.gif" descr="pasted-movi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458" y="4270733"/>
            <a:ext cx="10363201" cy="378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Equation"/>
          <p:cNvSpPr txBox="1"/>
          <p:nvPr/>
        </p:nvSpPr>
        <p:spPr>
          <a:xfrm>
            <a:off x="1203680" y="10962592"/>
            <a:ext cx="11939186" cy="5976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4400"/>
          </a:p>
        </p:txBody>
      </p:sp>
      <p:sp>
        <p:nvSpPr>
          <p:cNvPr id="270" name="Equation"/>
          <p:cNvSpPr txBox="1"/>
          <p:nvPr/>
        </p:nvSpPr>
        <p:spPr>
          <a:xfrm>
            <a:off x="1828555" y="9162572"/>
            <a:ext cx="9963977" cy="6198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4400"/>
          </a:p>
        </p:txBody>
      </p:sp>
      <p:sp>
        <p:nvSpPr>
          <p:cNvPr id="271" name="Equation"/>
          <p:cNvSpPr txBox="1"/>
          <p:nvPr/>
        </p:nvSpPr>
        <p:spPr>
          <a:xfrm>
            <a:off x="1295195" y="3042985"/>
            <a:ext cx="9998454" cy="6729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↔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</m:oMath>
              </m:oMathPara>
            </a14:m>
            <a:endParaRPr sz="4900"/>
          </a:p>
        </p:txBody>
      </p:sp>
      <p:grpSp>
        <p:nvGrpSpPr>
          <p:cNvPr id="276" name="Group"/>
          <p:cNvGrpSpPr/>
          <p:nvPr/>
        </p:nvGrpSpPr>
        <p:grpSpPr>
          <a:xfrm>
            <a:off x="8190013" y="11649080"/>
            <a:ext cx="3872385" cy="1666243"/>
            <a:chOff x="0" y="0"/>
            <a:chExt cx="3872384" cy="1666241"/>
          </a:xfrm>
        </p:grpSpPr>
        <p:sp>
          <p:nvSpPr>
            <p:cNvPr id="272" name="Rectangle"/>
            <p:cNvSpPr/>
            <p:nvPr/>
          </p:nvSpPr>
          <p:spPr>
            <a:xfrm>
              <a:off x="12699" y="13858"/>
              <a:ext cx="3859686" cy="165238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47394"/>
                    <a:satOff val="-25753"/>
                    <a:lumOff val="-7544"/>
                  </a:schemeClr>
                </a:gs>
                <a:gs pos="100000">
                  <a:schemeClr val="accent2">
                    <a:hueOff val="-554920"/>
                    <a:satOff val="-21482"/>
                    <a:lumOff val="-6228"/>
                  </a:schemeClr>
                </a:gs>
              </a:gsLst>
              <a:lin ang="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65100" dist="25400" dir="5400000">
                <a:srgbClr val="000000">
                  <a:alpha val="30512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3" name="Text"/>
            <p:cNvSpPr txBox="1"/>
            <p:nvPr/>
          </p:nvSpPr>
          <p:spPr>
            <a:xfrm>
              <a:off x="679178" y="796021"/>
              <a:ext cx="2526729" cy="771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e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m:oMathPara>
              </a14:m>
            </a:p>
          </p:txBody>
        </p:sp>
        <p:sp>
          <p:nvSpPr>
            <p:cNvPr id="274" name="GB/PB"/>
            <p:cNvSpPr txBox="1"/>
            <p:nvPr/>
          </p:nvSpPr>
          <p:spPr>
            <a:xfrm>
              <a:off x="-1" y="0"/>
              <a:ext cx="1603859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GB/PB</a:t>
              </a:r>
            </a:p>
          </p:txBody>
        </p:sp>
        <p:sp>
          <p:nvSpPr>
            <p:cNvPr id="275" name="SASA"/>
            <p:cNvSpPr txBox="1"/>
            <p:nvPr/>
          </p:nvSpPr>
          <p:spPr>
            <a:xfrm>
              <a:off x="2232798" y="0"/>
              <a:ext cx="1389101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SASA</a:t>
              </a:r>
            </a:p>
          </p:txBody>
        </p:sp>
      </p:grpSp>
      <p:sp>
        <p:nvSpPr>
          <p:cNvPr id="277" name="Equation"/>
          <p:cNvSpPr txBox="1"/>
          <p:nvPr/>
        </p:nvSpPr>
        <p:spPr>
          <a:xfrm>
            <a:off x="309433" y="9162572"/>
            <a:ext cx="536652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278" name="Equation"/>
          <p:cNvSpPr txBox="1"/>
          <p:nvPr/>
        </p:nvSpPr>
        <p:spPr>
          <a:xfrm>
            <a:off x="175270" y="10987027"/>
            <a:ext cx="804978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(1a)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279" name="http://ambermd.org/tutorials/advanced/tutorial3/"/>
          <p:cNvSpPr txBox="1"/>
          <p:nvPr/>
        </p:nvSpPr>
        <p:spPr>
          <a:xfrm>
            <a:off x="206327" y="13014163"/>
            <a:ext cx="7867745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defRPr sz="27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http://ambermd.org/tutorials/advanced/tutorial3/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A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SASA</a:t>
            </a:r>
          </a:p>
        </p:txBody>
      </p:sp>
      <p:pic>
        <p:nvPicPr>
          <p:cNvPr id="282" name="pasted-movie.gif" descr="pasted-movi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42014" y="2751480"/>
            <a:ext cx="9195745" cy="557552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Thermodynamic Cycle"/>
          <p:cNvSpPr txBox="1"/>
          <p:nvPr/>
        </p:nvSpPr>
        <p:spPr>
          <a:xfrm>
            <a:off x="12888853" y="2075733"/>
            <a:ext cx="10502918" cy="87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508000" indent="-508000" algn="l">
              <a:spcBef>
                <a:spcPts val="59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Thermodynamic Cycle</a:t>
            </a:r>
          </a:p>
        </p:txBody>
      </p:sp>
      <p:sp>
        <p:nvSpPr>
          <p:cNvPr id="284" name="Equation"/>
          <p:cNvSpPr txBox="1"/>
          <p:nvPr/>
        </p:nvSpPr>
        <p:spPr>
          <a:xfrm>
            <a:off x="13905875" y="8458110"/>
            <a:ext cx="8963997" cy="6365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  <a:endParaRPr sz="3800"/>
          </a:p>
        </p:txBody>
      </p:sp>
      <p:sp>
        <p:nvSpPr>
          <p:cNvPr id="285" name="Equation"/>
          <p:cNvSpPr txBox="1"/>
          <p:nvPr/>
        </p:nvSpPr>
        <p:spPr>
          <a:xfrm>
            <a:off x="17496139" y="9386982"/>
            <a:ext cx="5662524" cy="6365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800"/>
          </a:p>
        </p:txBody>
      </p:sp>
      <p:sp>
        <p:nvSpPr>
          <p:cNvPr id="286" name="Equation"/>
          <p:cNvSpPr txBox="1"/>
          <p:nvPr/>
        </p:nvSpPr>
        <p:spPr>
          <a:xfrm>
            <a:off x="14066927" y="10910894"/>
            <a:ext cx="9145919" cy="6010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</m:oMath>
              </m:oMathPara>
            </a14:m>
            <a:endParaRPr sz="3800"/>
          </a:p>
        </p:txBody>
      </p:sp>
      <p:sp>
        <p:nvSpPr>
          <p:cNvPr id="287" name="Equation"/>
          <p:cNvSpPr txBox="1"/>
          <p:nvPr/>
        </p:nvSpPr>
        <p:spPr>
          <a:xfrm>
            <a:off x="14500545" y="12400387"/>
            <a:ext cx="8278684" cy="5161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</m:oMath>
              </m:oMathPara>
            </a14:m>
            <a:endParaRPr sz="3800"/>
          </a:p>
        </p:txBody>
      </p:sp>
      <p:sp>
        <p:nvSpPr>
          <p:cNvPr id="288" name="Equation"/>
          <p:cNvSpPr txBox="1"/>
          <p:nvPr/>
        </p:nvSpPr>
        <p:spPr>
          <a:xfrm>
            <a:off x="23532565" y="9162572"/>
            <a:ext cx="536652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(2)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289" name="Equation"/>
          <p:cNvSpPr txBox="1"/>
          <p:nvPr/>
        </p:nvSpPr>
        <p:spPr>
          <a:xfrm>
            <a:off x="23398401" y="11035060"/>
            <a:ext cx="804978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(2a)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290" name="Equation"/>
          <p:cNvSpPr txBox="1"/>
          <p:nvPr/>
        </p:nvSpPr>
        <p:spPr>
          <a:xfrm>
            <a:off x="23385130" y="12434060"/>
            <a:ext cx="831521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(2b)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291" name="MM"/>
          <p:cNvSpPr txBox="1"/>
          <p:nvPr/>
        </p:nvSpPr>
        <p:spPr>
          <a:xfrm>
            <a:off x="3660406" y="11752262"/>
            <a:ext cx="959588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MM</a:t>
            </a:r>
          </a:p>
        </p:txBody>
      </p:sp>
      <p:sp>
        <p:nvSpPr>
          <p:cNvPr id="292" name="Line"/>
          <p:cNvSpPr/>
          <p:nvPr/>
        </p:nvSpPr>
        <p:spPr>
          <a:xfrm>
            <a:off x="2336800" y="11734651"/>
            <a:ext cx="4165977" cy="1"/>
          </a:xfrm>
          <a:prstGeom prst="line">
            <a:avLst/>
          </a:prstGeom>
          <a:ln w="762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293" name="pasted-movie.gif" descr="pasted-movie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458" y="4270733"/>
            <a:ext cx="10363201" cy="378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Equation"/>
          <p:cNvSpPr txBox="1"/>
          <p:nvPr/>
        </p:nvSpPr>
        <p:spPr>
          <a:xfrm>
            <a:off x="1203680" y="10962592"/>
            <a:ext cx="11939186" cy="5976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4400"/>
          </a:p>
        </p:txBody>
      </p:sp>
      <p:sp>
        <p:nvSpPr>
          <p:cNvPr id="295" name="Equation"/>
          <p:cNvSpPr txBox="1"/>
          <p:nvPr/>
        </p:nvSpPr>
        <p:spPr>
          <a:xfrm>
            <a:off x="1828555" y="9162572"/>
            <a:ext cx="9963977" cy="6198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4400"/>
          </a:p>
        </p:txBody>
      </p:sp>
      <p:sp>
        <p:nvSpPr>
          <p:cNvPr id="296" name="Equation"/>
          <p:cNvSpPr txBox="1"/>
          <p:nvPr/>
        </p:nvSpPr>
        <p:spPr>
          <a:xfrm>
            <a:off x="1295195" y="3042985"/>
            <a:ext cx="9998454" cy="6729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↔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</m:oMath>
              </m:oMathPara>
            </a14:m>
            <a:endParaRPr sz="4900"/>
          </a:p>
        </p:txBody>
      </p:sp>
      <p:grpSp>
        <p:nvGrpSpPr>
          <p:cNvPr id="301" name="Group"/>
          <p:cNvGrpSpPr/>
          <p:nvPr/>
        </p:nvGrpSpPr>
        <p:grpSpPr>
          <a:xfrm>
            <a:off x="8190013" y="11649080"/>
            <a:ext cx="3872385" cy="1666243"/>
            <a:chOff x="0" y="0"/>
            <a:chExt cx="3872384" cy="1666241"/>
          </a:xfrm>
        </p:grpSpPr>
        <p:sp>
          <p:nvSpPr>
            <p:cNvPr id="297" name="Rectangle"/>
            <p:cNvSpPr/>
            <p:nvPr/>
          </p:nvSpPr>
          <p:spPr>
            <a:xfrm>
              <a:off x="12699" y="13858"/>
              <a:ext cx="3859686" cy="165238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47394"/>
                    <a:satOff val="-25753"/>
                    <a:lumOff val="-7544"/>
                  </a:schemeClr>
                </a:gs>
                <a:gs pos="100000">
                  <a:schemeClr val="accent2">
                    <a:hueOff val="-554920"/>
                    <a:satOff val="-21482"/>
                    <a:lumOff val="-6228"/>
                  </a:schemeClr>
                </a:gs>
              </a:gsLst>
              <a:lin ang="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65100" dist="25400" dir="5400000">
                <a:srgbClr val="000000">
                  <a:alpha val="30512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8" name="Text"/>
            <p:cNvSpPr txBox="1"/>
            <p:nvPr/>
          </p:nvSpPr>
          <p:spPr>
            <a:xfrm>
              <a:off x="679178" y="796021"/>
              <a:ext cx="2526729" cy="771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e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m:oMathPara>
              </a14:m>
            </a:p>
          </p:txBody>
        </p:sp>
        <p:sp>
          <p:nvSpPr>
            <p:cNvPr id="299" name="GB/PB"/>
            <p:cNvSpPr txBox="1"/>
            <p:nvPr/>
          </p:nvSpPr>
          <p:spPr>
            <a:xfrm>
              <a:off x="-1" y="0"/>
              <a:ext cx="1603859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GB/PB</a:t>
              </a:r>
            </a:p>
          </p:txBody>
        </p:sp>
        <p:sp>
          <p:nvSpPr>
            <p:cNvPr id="300" name="SASA"/>
            <p:cNvSpPr txBox="1"/>
            <p:nvPr/>
          </p:nvSpPr>
          <p:spPr>
            <a:xfrm>
              <a:off x="2232798" y="0"/>
              <a:ext cx="1389101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SASA</a:t>
              </a:r>
            </a:p>
          </p:txBody>
        </p:sp>
      </p:grpSp>
      <p:sp>
        <p:nvSpPr>
          <p:cNvPr id="302" name="Equation"/>
          <p:cNvSpPr txBox="1"/>
          <p:nvPr/>
        </p:nvSpPr>
        <p:spPr>
          <a:xfrm>
            <a:off x="309433" y="9162572"/>
            <a:ext cx="536652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303" name="Equation"/>
          <p:cNvSpPr txBox="1"/>
          <p:nvPr/>
        </p:nvSpPr>
        <p:spPr>
          <a:xfrm>
            <a:off x="175270" y="10987027"/>
            <a:ext cx="804978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(1a)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304" name="http://ambermd.org/tutorials/advanced/tutorial3/"/>
          <p:cNvSpPr txBox="1"/>
          <p:nvPr/>
        </p:nvSpPr>
        <p:spPr>
          <a:xfrm>
            <a:off x="206327" y="13014163"/>
            <a:ext cx="7867745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defRPr sz="27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http://ambermd.org/tutorials/advanced/tutorial3/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AS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SASA</a:t>
            </a:r>
          </a:p>
        </p:txBody>
      </p:sp>
      <p:sp>
        <p:nvSpPr>
          <p:cNvPr id="307" name="MM"/>
          <p:cNvSpPr txBox="1"/>
          <p:nvPr/>
        </p:nvSpPr>
        <p:spPr>
          <a:xfrm>
            <a:off x="3660406" y="11752262"/>
            <a:ext cx="959588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MM</a:t>
            </a:r>
          </a:p>
        </p:txBody>
      </p:sp>
      <p:sp>
        <p:nvSpPr>
          <p:cNvPr id="308" name="Line"/>
          <p:cNvSpPr/>
          <p:nvPr/>
        </p:nvSpPr>
        <p:spPr>
          <a:xfrm>
            <a:off x="2336800" y="11734651"/>
            <a:ext cx="4165977" cy="1"/>
          </a:xfrm>
          <a:prstGeom prst="line">
            <a:avLst/>
          </a:prstGeom>
          <a:ln w="762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309" name="pasted-movie.gif" descr="pasted-movi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458" y="4270733"/>
            <a:ext cx="10363201" cy="378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Equation"/>
          <p:cNvSpPr txBox="1"/>
          <p:nvPr/>
        </p:nvSpPr>
        <p:spPr>
          <a:xfrm>
            <a:off x="1203680" y="10962592"/>
            <a:ext cx="11939186" cy="5976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S</m:t>
                  </m:r>
                </m:oMath>
              </m:oMathPara>
            </a14:m>
            <a:endParaRPr sz="4400"/>
          </a:p>
        </p:txBody>
      </p:sp>
      <p:sp>
        <p:nvSpPr>
          <p:cNvPr id="311" name="Equation"/>
          <p:cNvSpPr txBox="1"/>
          <p:nvPr/>
        </p:nvSpPr>
        <p:spPr>
          <a:xfrm>
            <a:off x="1828555" y="9162572"/>
            <a:ext cx="9963977" cy="61985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⟨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4400"/>
          </a:p>
        </p:txBody>
      </p:sp>
      <p:sp>
        <p:nvSpPr>
          <p:cNvPr id="312" name="Equation"/>
          <p:cNvSpPr txBox="1"/>
          <p:nvPr/>
        </p:nvSpPr>
        <p:spPr>
          <a:xfrm>
            <a:off x="1295195" y="3042985"/>
            <a:ext cx="9998454" cy="6729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↔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</m:oMath>
              </m:oMathPara>
            </a14:m>
            <a:endParaRPr sz="4900"/>
          </a:p>
        </p:txBody>
      </p:sp>
      <p:pic>
        <p:nvPicPr>
          <p:cNvPr id="313" name="pasted-movie.gif" descr="pasted-movie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42014" y="2751480"/>
            <a:ext cx="9195745" cy="55755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Group"/>
          <p:cNvGrpSpPr/>
          <p:nvPr/>
        </p:nvGrpSpPr>
        <p:grpSpPr>
          <a:xfrm>
            <a:off x="8190013" y="11649080"/>
            <a:ext cx="3872385" cy="1666243"/>
            <a:chOff x="0" y="0"/>
            <a:chExt cx="3872384" cy="1666241"/>
          </a:xfrm>
        </p:grpSpPr>
        <p:sp>
          <p:nvSpPr>
            <p:cNvPr id="314" name="Rectangle"/>
            <p:cNvSpPr/>
            <p:nvPr/>
          </p:nvSpPr>
          <p:spPr>
            <a:xfrm>
              <a:off x="12699" y="13858"/>
              <a:ext cx="3859686" cy="1652384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47394"/>
                    <a:satOff val="-25753"/>
                    <a:lumOff val="-7544"/>
                  </a:schemeClr>
                </a:gs>
                <a:gs pos="100000">
                  <a:schemeClr val="accent2">
                    <a:hueOff val="-554920"/>
                    <a:satOff val="-21482"/>
                    <a:lumOff val="-6228"/>
                  </a:schemeClr>
                </a:gs>
              </a:gsLst>
              <a:lin ang="0" scaled="0"/>
            </a:gra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165100" dist="25400" dir="5400000">
                <a:srgbClr val="000000">
                  <a:alpha val="30512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Text"/>
            <p:cNvSpPr txBox="1"/>
            <p:nvPr/>
          </p:nvSpPr>
          <p:spPr>
            <a:xfrm>
              <a:off x="679178" y="796021"/>
              <a:ext cx="2526729" cy="771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>
                  <a:solidFill>
                    <a:srgbClr val="FFFFFF"/>
                  </a:solidFill>
                </a:defRPr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47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e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7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m:oMathPara>
              </a14:m>
            </a:p>
          </p:txBody>
        </p:sp>
        <p:sp>
          <p:nvSpPr>
            <p:cNvPr id="316" name="GB/PB"/>
            <p:cNvSpPr txBox="1"/>
            <p:nvPr/>
          </p:nvSpPr>
          <p:spPr>
            <a:xfrm>
              <a:off x="-1" y="0"/>
              <a:ext cx="1603859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GB/PB</a:t>
              </a:r>
            </a:p>
          </p:txBody>
        </p:sp>
        <p:sp>
          <p:nvSpPr>
            <p:cNvPr id="317" name="SASA"/>
            <p:cNvSpPr txBox="1"/>
            <p:nvPr/>
          </p:nvSpPr>
          <p:spPr>
            <a:xfrm>
              <a:off x="2232798" y="0"/>
              <a:ext cx="1389101" cy="72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SASA</a:t>
              </a:r>
            </a:p>
          </p:txBody>
        </p:sp>
      </p:grpSp>
      <p:sp>
        <p:nvSpPr>
          <p:cNvPr id="319" name="Thermodynamic Cycle"/>
          <p:cNvSpPr txBox="1"/>
          <p:nvPr/>
        </p:nvSpPr>
        <p:spPr>
          <a:xfrm>
            <a:off x="12888853" y="2075733"/>
            <a:ext cx="10502918" cy="87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508000" indent="-508000" algn="l">
              <a:spcBef>
                <a:spcPts val="59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Thermodynamic Cycle</a:t>
            </a:r>
          </a:p>
        </p:txBody>
      </p:sp>
      <p:sp>
        <p:nvSpPr>
          <p:cNvPr id="320" name="Equation"/>
          <p:cNvSpPr txBox="1"/>
          <p:nvPr/>
        </p:nvSpPr>
        <p:spPr>
          <a:xfrm>
            <a:off x="13905875" y="8458110"/>
            <a:ext cx="8468874" cy="6362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</m:oMath>
              </m:oMathPara>
            </a14:m>
            <a:endParaRPr sz="3800"/>
          </a:p>
        </p:txBody>
      </p:sp>
      <p:sp>
        <p:nvSpPr>
          <p:cNvPr id="321" name="Equation"/>
          <p:cNvSpPr txBox="1"/>
          <p:nvPr/>
        </p:nvSpPr>
        <p:spPr>
          <a:xfrm>
            <a:off x="16935248" y="9385892"/>
            <a:ext cx="5662524" cy="6365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800"/>
          </a:p>
        </p:txBody>
      </p:sp>
      <p:sp>
        <p:nvSpPr>
          <p:cNvPr id="322" name="Equation"/>
          <p:cNvSpPr txBox="1"/>
          <p:nvPr/>
        </p:nvSpPr>
        <p:spPr>
          <a:xfrm>
            <a:off x="14066927" y="10910894"/>
            <a:ext cx="9145919" cy="6010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Sup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sub>
                    <m:sup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</m:oMath>
              </m:oMathPara>
            </a14:m>
            <a:endParaRPr sz="3800"/>
          </a:p>
        </p:txBody>
      </p:sp>
      <p:sp>
        <p:nvSpPr>
          <p:cNvPr id="323" name="Equation"/>
          <p:cNvSpPr txBox="1"/>
          <p:nvPr/>
        </p:nvSpPr>
        <p:spPr>
          <a:xfrm>
            <a:off x="14500545" y="12400387"/>
            <a:ext cx="8278684" cy="5161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</m:oMath>
              </m:oMathPara>
            </a14:m>
            <a:endParaRPr sz="3800"/>
          </a:p>
        </p:txBody>
      </p:sp>
      <p:sp>
        <p:nvSpPr>
          <p:cNvPr id="324" name="Equation"/>
          <p:cNvSpPr txBox="1"/>
          <p:nvPr/>
        </p:nvSpPr>
        <p:spPr>
          <a:xfrm>
            <a:off x="23532565" y="9162572"/>
            <a:ext cx="536652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(2)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325" name="Equation"/>
          <p:cNvSpPr txBox="1"/>
          <p:nvPr/>
        </p:nvSpPr>
        <p:spPr>
          <a:xfrm>
            <a:off x="23398401" y="11035060"/>
            <a:ext cx="804978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(2a)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326" name="Equation"/>
          <p:cNvSpPr txBox="1"/>
          <p:nvPr/>
        </p:nvSpPr>
        <p:spPr>
          <a:xfrm>
            <a:off x="23385130" y="12434060"/>
            <a:ext cx="831521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(2b)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327" name="Equation"/>
          <p:cNvSpPr txBox="1"/>
          <p:nvPr/>
        </p:nvSpPr>
        <p:spPr>
          <a:xfrm>
            <a:off x="309433" y="9162572"/>
            <a:ext cx="536652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328" name="Equation"/>
          <p:cNvSpPr txBox="1"/>
          <p:nvPr/>
        </p:nvSpPr>
        <p:spPr>
          <a:xfrm>
            <a:off x="175270" y="10987027"/>
            <a:ext cx="804978" cy="44881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nor/>
                    </m:rPr>
                    <a:rPr xmlns:a="http://schemas.openxmlformats.org/drawingml/2006/main" sz="3800" i="1">
                      <a:solidFill>
                        <a:srgbClr val="164E86"/>
                      </a:solidFill>
                      <a:latin typeface="Cambria Math" panose="02040503050406030204" pitchFamily="18" charset="0"/>
                    </a:rPr>
                    <m:t>(1a)</m:t>
                  </m:r>
                </m:oMath>
              </m:oMathPara>
            </a14:m>
            <a:endParaRPr sz="3800">
              <a:solidFill>
                <a:srgbClr val="164F86"/>
              </a:solidFill>
            </a:endParaRPr>
          </a:p>
        </p:txBody>
      </p:sp>
      <p:sp>
        <p:nvSpPr>
          <p:cNvPr id="329" name="http://ambermd.org/tutorials/advanced/tutorial3/"/>
          <p:cNvSpPr txBox="1"/>
          <p:nvPr/>
        </p:nvSpPr>
        <p:spPr>
          <a:xfrm>
            <a:off x="206327" y="13014163"/>
            <a:ext cx="7867745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defRPr sz="27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http://ambermd.org/tutorials/advanced/tutorial3/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pic>
        <p:nvPicPr>
          <p:cNvPr id="332" name="images_large_cr-2019-000558_0001.jpeg" descr="images_large_cr-2019-000558_0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4210" y="3205758"/>
            <a:ext cx="17652587" cy="8833327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Wang, E., et al., Chemical Reviews, 2019, 119, 16, 9478"/>
          <p:cNvSpPr txBox="1"/>
          <p:nvPr/>
        </p:nvSpPr>
        <p:spPr>
          <a:xfrm>
            <a:off x="217157" y="13050821"/>
            <a:ext cx="8719846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700">
                <a:solidFill>
                  <a:srgbClr val="000000"/>
                </a:solidFill>
              </a:defRPr>
            </a:lvl1pPr>
          </a:lstStyle>
          <a:p>
            <a:pPr/>
            <a:r>
              <a:t>Wang, E., et al., Chemical Reviews, 2019, 119, 16, 9478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B verus P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GB verus PB </a:t>
            </a:r>
          </a:p>
        </p:txBody>
      </p:sp>
      <p:pic>
        <p:nvPicPr>
          <p:cNvPr id="336" name="images_large_ct-2012-00418h_0003.jpeg" descr="images_large_ct-2012-00418h_00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0428" y="2729190"/>
            <a:ext cx="13483144" cy="825762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Miller, B. R., et al., JCTC, 2012, 8, 9, 3314"/>
          <p:cNvSpPr txBox="1"/>
          <p:nvPr/>
        </p:nvSpPr>
        <p:spPr>
          <a:xfrm>
            <a:off x="68465" y="13122236"/>
            <a:ext cx="6528030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700">
                <a:solidFill>
                  <a:srgbClr val="000000"/>
                </a:solidFill>
              </a:defRPr>
            </a:pPr>
            <a:r>
              <a:t>Miller, B. R.,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et al</a:t>
            </a:r>
            <a:r>
              <a:t>., JCTC, 2012, 8, 9, 3314</a:t>
            </a:r>
          </a:p>
        </p:txBody>
      </p:sp>
      <p:sp>
        <p:nvSpPr>
          <p:cNvPr id="338" name="MMPBSA.py scaling comparison on 200 frames of a 5910-atom complex. All calculations were performed on NICS Keeneland (2 Intel Westmere 6-core CPUs per node, QDR infiniband interconnect)."/>
          <p:cNvSpPr txBox="1"/>
          <p:nvPr/>
        </p:nvSpPr>
        <p:spPr>
          <a:xfrm>
            <a:off x="5593303" y="11259185"/>
            <a:ext cx="13483144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just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MMPBSA.py scaling comparison on 200 frames of a 5910-atom complex. All calculations were performed on NICS Keeneland (2 Intel Westmere 6-core CPUs per node, QDR infiniband interconnect).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hat Do We Do in Molecular Dynamics Simulations?"/>
          <p:cNvSpPr txBox="1"/>
          <p:nvPr>
            <p:ph type="title"/>
          </p:nvPr>
        </p:nvSpPr>
        <p:spPr>
          <a:xfrm>
            <a:off x="3475254" y="329502"/>
            <a:ext cx="16970499" cy="1300248"/>
          </a:xfrm>
          <a:prstGeom prst="rect">
            <a:avLst/>
          </a:prstGeom>
        </p:spPr>
        <p:txBody>
          <a:bodyPr/>
          <a:lstStyle>
            <a:lvl1pPr defTabSz="772239">
              <a:defRPr sz="5264"/>
            </a:lvl1pPr>
          </a:lstStyle>
          <a:p>
            <a:pPr/>
            <a:r>
              <a:t>What Do We Do in Molecular Dynamics Simulations? </a:t>
            </a:r>
          </a:p>
        </p:txBody>
      </p:sp>
      <p:sp>
        <p:nvSpPr>
          <p:cNvPr id="127" name="Use Newtonian mechanics to capture the real-time motion of chemical or biological systems"/>
          <p:cNvSpPr txBox="1"/>
          <p:nvPr>
            <p:ph type="body" sz="quarter" idx="1"/>
          </p:nvPr>
        </p:nvSpPr>
        <p:spPr>
          <a:xfrm>
            <a:off x="738601" y="2557548"/>
            <a:ext cx="14834116" cy="1392520"/>
          </a:xfrm>
          <a:prstGeom prst="rect">
            <a:avLst/>
          </a:prstGeom>
        </p:spPr>
        <p:txBody>
          <a:bodyPr/>
          <a:lstStyle/>
          <a:p>
            <a:pPr/>
            <a:r>
              <a:t>Use Newtonian mechanics to capture the real-time motion of chemical or biological systems</a:t>
            </a:r>
          </a:p>
        </p:txBody>
      </p:sp>
      <p:pic>
        <p:nvPicPr>
          <p:cNvPr id="128" name="mem.jpeg.tga" descr="mem.jpeg.tga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83273" y="6988302"/>
            <a:ext cx="6349967" cy="6259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mmpip.mp4" descr="mmpip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425102" y="3885708"/>
            <a:ext cx="9730958" cy="9592604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runcated mGluR7 (PDB 7EPC)…"/>
          <p:cNvSpPr txBox="1"/>
          <p:nvPr/>
        </p:nvSpPr>
        <p:spPr>
          <a:xfrm>
            <a:off x="14883448" y="4597699"/>
            <a:ext cx="6949618" cy="247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rPr>
                <a:solidFill>
                  <a:srgbClr val="7A4665"/>
                </a:solidFill>
              </a:rPr>
              <a:t>Truncated mGluR7 </a:t>
            </a:r>
            <a:r>
              <a:t>(PDB 7EPC)</a:t>
            </a:r>
          </a:p>
          <a:p>
            <a:pPr algn="l"/>
            <a:r>
              <a:rPr>
                <a:solidFill>
                  <a:srgbClr val="84BFC2"/>
                </a:solidFill>
              </a:rPr>
              <a:t>MMPIP</a:t>
            </a:r>
            <a:r>
              <a:t> (ligand; AutoDock Vina)</a:t>
            </a:r>
          </a:p>
          <a:p>
            <a:pPr algn="l"/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POPC</a:t>
            </a:r>
            <a:r>
              <a:t> (lipid membrane)</a:t>
            </a:r>
          </a:p>
          <a:p>
            <a:pPr algn="l"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Water</a:t>
            </a:r>
          </a:p>
        </p:txBody>
      </p:sp>
      <p:sp>
        <p:nvSpPr>
          <p:cNvPr id="131" name="100 ns Trajectory"/>
          <p:cNvSpPr txBox="1"/>
          <p:nvPr/>
        </p:nvSpPr>
        <p:spPr>
          <a:xfrm>
            <a:off x="3447627" y="12739743"/>
            <a:ext cx="3848432" cy="72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100 ns Trajectory</a:t>
            </a:r>
          </a:p>
        </p:txBody>
      </p:sp>
      <p:sp>
        <p:nvSpPr>
          <p:cNvPr id="132" name="*Lipid tail group not shown"/>
          <p:cNvSpPr txBox="1"/>
          <p:nvPr/>
        </p:nvSpPr>
        <p:spPr>
          <a:xfrm>
            <a:off x="16360131" y="12815943"/>
            <a:ext cx="4397884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800"/>
            </a:pPr>
            <a:r>
              <a:t>*</a:t>
            </a:r>
            <a:r>
              <a:rPr>
                <a:solidFill>
                  <a:srgbClr val="A08056"/>
                </a:solidFill>
              </a:rPr>
              <a:t>Lipid tail</a:t>
            </a:r>
            <a:r>
              <a:t> group not shown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3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2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2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avea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Caveats</a:t>
            </a:r>
          </a:p>
        </p:txBody>
      </p:sp>
      <p:sp>
        <p:nvSpPr>
          <p:cNvPr id="341" name="Method (CG or PB) accuracy depends on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 (CG or PB) accuracy depends on system</a:t>
            </a:r>
          </a:p>
          <a:p>
            <a:pPr lvl="1" marL="952500" indent="-508000"/>
            <a:r>
              <a:t>Error often &gt; ~2 kcal/mol</a:t>
            </a:r>
          </a:p>
          <a:p>
            <a:pPr/>
            <a:r>
              <a:t>Single trajectory assumes no significant conformational changes</a:t>
            </a:r>
          </a:p>
          <a:p>
            <a:pPr lvl="1" marL="952500" indent="-508000">
              <a:defRPr sz="3800"/>
            </a:pPr>
            <a:r>
              <a:t>Can lead to overstabilization of binding</a:t>
            </a:r>
          </a:p>
          <a:p>
            <a:pPr/>
            <a:r>
              <a:t>Multiple trajectories often have much higher standard error</a:t>
            </a:r>
          </a:p>
          <a:p>
            <a:pPr/>
            <a:r>
              <a:t>Entropy of water is ignored at binding site </a:t>
            </a:r>
          </a:p>
          <a:p>
            <a:pPr lvl="1" marL="952500" indent="-508000">
              <a:defRPr sz="3800"/>
            </a:pPr>
            <a:r>
              <a:t>Normal Mode Analysis can compute entropy</a:t>
            </a:r>
          </a:p>
          <a:p>
            <a:pPr lvl="1" marL="952500" indent="-508000">
              <a:defRPr sz="3800"/>
            </a:pPr>
            <a:r>
              <a:t>Significantly increases computational cost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Bcl-2 &amp; Venetocl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Bcl-2 &amp; Venetoclax</a:t>
            </a:r>
          </a:p>
        </p:txBody>
      </p:sp>
      <p:pic>
        <p:nvPicPr>
          <p:cNvPr id="344" name="images_large_cr-2019-000558_0001.jpeg" descr="images_large_cr-2019-000558_0001.jpeg"/>
          <p:cNvPicPr>
            <a:picLocks noChangeAspect="1"/>
          </p:cNvPicPr>
          <p:nvPr/>
        </p:nvPicPr>
        <p:blipFill>
          <a:blip r:embed="rId2">
            <a:extLst/>
          </a:blip>
          <a:srcRect l="69634" t="0" r="0" b="0"/>
          <a:stretch>
            <a:fillRect/>
          </a:stretch>
        </p:blipFill>
        <p:spPr>
          <a:xfrm>
            <a:off x="2289760" y="3294320"/>
            <a:ext cx="5360378" cy="8833327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Rectangle"/>
          <p:cNvSpPr/>
          <p:nvPr/>
        </p:nvSpPr>
        <p:spPr>
          <a:xfrm>
            <a:off x="2346578" y="3187915"/>
            <a:ext cx="1270001" cy="69298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pic>
        <p:nvPicPr>
          <p:cNvPr id="34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42374" y="4339966"/>
            <a:ext cx="10663960" cy="6741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hat Do We Do in Molecular Dynamics Simulations?"/>
          <p:cNvSpPr txBox="1"/>
          <p:nvPr>
            <p:ph type="title"/>
          </p:nvPr>
        </p:nvSpPr>
        <p:spPr>
          <a:xfrm>
            <a:off x="3475254" y="329502"/>
            <a:ext cx="16970499" cy="1300248"/>
          </a:xfrm>
          <a:prstGeom prst="rect">
            <a:avLst/>
          </a:prstGeom>
        </p:spPr>
        <p:txBody>
          <a:bodyPr/>
          <a:lstStyle>
            <a:lvl1pPr defTabSz="772239">
              <a:defRPr sz="5264"/>
            </a:lvl1pPr>
          </a:lstStyle>
          <a:p>
            <a:pPr/>
            <a:r>
              <a:t>What Do We Do in Molecular Dynamics Simulations? </a:t>
            </a:r>
          </a:p>
        </p:txBody>
      </p:sp>
      <p:sp>
        <p:nvSpPr>
          <p:cNvPr id="135" name="Use Newtonian mechanics to capture the real-time motion of chemical or biological systems"/>
          <p:cNvSpPr txBox="1"/>
          <p:nvPr>
            <p:ph type="body" sz="quarter" idx="1"/>
          </p:nvPr>
        </p:nvSpPr>
        <p:spPr>
          <a:xfrm>
            <a:off x="738601" y="2557548"/>
            <a:ext cx="14834116" cy="1392520"/>
          </a:xfrm>
          <a:prstGeom prst="rect">
            <a:avLst/>
          </a:prstGeom>
        </p:spPr>
        <p:txBody>
          <a:bodyPr/>
          <a:lstStyle/>
          <a:p>
            <a:pPr/>
            <a:r>
              <a:t>Use Newtonian mechanics to capture the real-time motion of chemical or biological systems</a:t>
            </a:r>
          </a:p>
        </p:txBody>
      </p:sp>
      <p:grpSp>
        <p:nvGrpSpPr>
          <p:cNvPr id="151" name="Group"/>
          <p:cNvGrpSpPr/>
          <p:nvPr/>
        </p:nvGrpSpPr>
        <p:grpSpPr>
          <a:xfrm>
            <a:off x="16167014" y="2278705"/>
            <a:ext cx="6220429" cy="12283090"/>
            <a:chOff x="198437" y="0"/>
            <a:chExt cx="6220427" cy="12283089"/>
          </a:xfrm>
        </p:grpSpPr>
        <p:sp>
          <p:nvSpPr>
            <p:cNvPr id="136" name="Line"/>
            <p:cNvSpPr/>
            <p:nvPr/>
          </p:nvSpPr>
          <p:spPr>
            <a:xfrm>
              <a:off x="762689" y="10516872"/>
              <a:ext cx="5656177" cy="1"/>
            </a:xfrm>
            <a:prstGeom prst="line">
              <a:avLst/>
            </a:prstGeom>
            <a:noFill/>
            <a:ln w="63500" cap="flat">
              <a:solidFill>
                <a:srgbClr val="0096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" name="Line"/>
            <p:cNvSpPr/>
            <p:nvPr/>
          </p:nvSpPr>
          <p:spPr>
            <a:xfrm flipV="1">
              <a:off x="762690" y="4389510"/>
              <a:ext cx="1" cy="6127363"/>
            </a:xfrm>
            <a:prstGeom prst="line">
              <a:avLst/>
            </a:prstGeom>
            <a:noFill/>
            <a:ln w="63500" cap="flat">
              <a:solidFill>
                <a:srgbClr val="0096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8" name="x"/>
            <p:cNvSpPr/>
            <p:nvPr/>
          </p:nvSpPr>
          <p:spPr>
            <a:xfrm>
              <a:off x="3590777" y="1101308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i="1">
                  <a:solidFill>
                    <a:srgbClr val="0433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39" name="v"/>
            <p:cNvSpPr/>
            <p:nvPr/>
          </p:nvSpPr>
          <p:spPr>
            <a:xfrm>
              <a:off x="198437" y="674091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i="1">
                  <a:solidFill>
                    <a:srgbClr val="0433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v</a:t>
              </a:r>
            </a:p>
          </p:txBody>
        </p:sp>
        <p:sp>
          <p:nvSpPr>
            <p:cNvPr id="154" name="Connection Line"/>
            <p:cNvSpPr/>
            <p:nvPr/>
          </p:nvSpPr>
          <p:spPr>
            <a:xfrm>
              <a:off x="1747680" y="5026539"/>
              <a:ext cx="3747156" cy="48314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1873" y="7667"/>
                    <a:pt x="9073" y="467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41" name="Circle"/>
            <p:cNvSpPr/>
            <p:nvPr/>
          </p:nvSpPr>
          <p:spPr>
            <a:xfrm>
              <a:off x="1632050" y="9489448"/>
              <a:ext cx="304801" cy="30480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2" name="Circle"/>
            <p:cNvSpPr/>
            <p:nvPr/>
          </p:nvSpPr>
          <p:spPr>
            <a:xfrm>
              <a:off x="1842844" y="8233850"/>
              <a:ext cx="304801" cy="30480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" name="Circle"/>
            <p:cNvSpPr/>
            <p:nvPr/>
          </p:nvSpPr>
          <p:spPr>
            <a:xfrm>
              <a:off x="2235469" y="7041098"/>
              <a:ext cx="304801" cy="30480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" name="Circle"/>
            <p:cNvSpPr/>
            <p:nvPr/>
          </p:nvSpPr>
          <p:spPr>
            <a:xfrm>
              <a:off x="2969975" y="5911191"/>
              <a:ext cx="304801" cy="30480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" name="Circle"/>
            <p:cNvSpPr/>
            <p:nvPr/>
          </p:nvSpPr>
          <p:spPr>
            <a:xfrm>
              <a:off x="3997759" y="5179304"/>
              <a:ext cx="304801" cy="30480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" name="t"/>
            <p:cNvSpPr/>
            <p:nvPr/>
          </p:nvSpPr>
          <p:spPr>
            <a:xfrm>
              <a:off x="2157437" y="964184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i="1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t</a:t>
              </a:r>
            </a:p>
          </p:txBody>
        </p:sp>
        <p:sp>
          <p:nvSpPr>
            <p:cNvPr id="147" name="t+𝛥t"/>
            <p:cNvSpPr/>
            <p:nvPr/>
          </p:nvSpPr>
          <p:spPr>
            <a:xfrm>
              <a:off x="2868499" y="83707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i="1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t+𝛥t</a:t>
              </a:r>
            </a:p>
          </p:txBody>
        </p:sp>
        <p:sp>
          <p:nvSpPr>
            <p:cNvPr id="148" name="t+2*𝛥t"/>
            <p:cNvSpPr/>
            <p:nvPr/>
          </p:nvSpPr>
          <p:spPr>
            <a:xfrm>
              <a:off x="3563070" y="7130652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i="1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t+2*𝛥t</a:t>
              </a:r>
            </a:p>
          </p:txBody>
        </p:sp>
        <p:sp>
          <p:nvSpPr>
            <p:cNvPr id="149" name="t+3*𝛥t"/>
            <p:cNvSpPr/>
            <p:nvPr/>
          </p:nvSpPr>
          <p:spPr>
            <a:xfrm>
              <a:off x="4296798" y="608115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i="1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t+3*𝛥t</a:t>
              </a:r>
            </a:p>
          </p:txBody>
        </p:sp>
        <p:pic>
          <p:nvPicPr>
            <p:cNvPr id="150" name="Untitled.jpg" descr="Untitled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1141" y="0"/>
              <a:ext cx="5727701" cy="3416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2" name="Classical trajectory:…"/>
          <p:cNvSpPr txBox="1"/>
          <p:nvPr/>
        </p:nvSpPr>
        <p:spPr>
          <a:xfrm>
            <a:off x="738601" y="8404359"/>
            <a:ext cx="14834116" cy="612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603250" indent="-603250" algn="l">
              <a:spcBef>
                <a:spcPts val="59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Classical trajectory:    </a:t>
            </a:r>
            <a14:m>
              <m:oMath>
                <m:r>
                  <m:rPr>
                    <m:sty m:val="b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b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⟶</m:t>
                </m:r>
                <m:r>
                  <m:rPr>
                    <m:sty m:val="b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p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b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p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952500" indent="-508000" algn="l">
              <a:spcBef>
                <a:spcPts val="5900"/>
              </a:spcBef>
              <a:buSzPct val="75000"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coordinate propagation: </a:t>
            </a:r>
            <a14:m>
              <m:oMath>
                <m:r>
                  <m:rPr>
                    <m:sty m:val="b"/>
                  </m:rP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p"/>
                  </m:rP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b"/>
                  </m:rP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b"/>
                  </m:rP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m:rPr>
                    <m:sty m:val="p"/>
                  </m:rP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</a:p>
          <a:p>
            <a:pPr lvl="1" marL="952500" indent="-508000" algn="l">
              <a:spcBef>
                <a:spcPts val="5900"/>
              </a:spcBef>
              <a:buSzPct val="75000"/>
              <a:buChar char="•"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velocity propagatory:      </a:t>
            </a:r>
            <a14:m>
              <m:oMath>
                <m:r>
                  <m:rPr>
                    <m:sty m:val="b"/>
                  </m:rP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p"/>
                  </m:rP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b"/>
                  </m:rP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f>
                      <m:fPr>
                        <m:ctrlP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f>
                      <m:fPr>
                        <m:ctrlP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m:rPr>
                            <m:sty m:val="p"/>
                          </m:rP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b"/>
                          </m:rP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∂</m:t>
                        </m:r>
                        <m:r>
                          <m:rPr>
                            <m:sty m:val="b"/>
                          </m:rP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den>
                    </m:f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  <m:sub>
                    <m:r>
                      <m:rPr>
                        <m:sty m:val="b"/>
                      </m:rP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b"/>
                      </m:rP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xmlns:a="http://schemas.openxmlformats.org/drawingml/2006/main" sz="3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xmlns:a="http://schemas.openxmlformats.org/drawingml/2006/main" sz="3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sub>
                </m:sSub>
                <m:r>
                  <m:rPr>
                    <m:sty m:val="p"/>
                  </m:rP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</a:t>
            </a:r>
          </a:p>
        </p:txBody>
      </p:sp>
      <p:sp>
        <p:nvSpPr>
          <p:cNvPr id="153" name="Coordinates:…"/>
          <p:cNvSpPr txBox="1"/>
          <p:nvPr/>
        </p:nvSpPr>
        <p:spPr>
          <a:xfrm>
            <a:off x="738601" y="4591701"/>
            <a:ext cx="14834116" cy="341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603250" indent="-603250" algn="l">
              <a:spcBef>
                <a:spcPts val="59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Coordinates: </a:t>
            </a:r>
            <a14:m>
              <m:oMath>
                <m:r>
                  <m:rPr>
                    <m:sty m:val="b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e>
                </m:d>
              </m:oMath>
            </a14:m>
            <a:r>
              <a:t> </a:t>
            </a:r>
          </a:p>
          <a:p>
            <a:pPr marL="603250" indent="-603250" algn="l">
              <a:spcBef>
                <a:spcPts val="5900"/>
              </a:spcBef>
              <a:buSzPct val="75000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Velocities: </a:t>
            </a:r>
            <a14:m>
              <m:oMath>
                <m:r>
                  <m:rPr>
                    <m:sty m:val="b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d>
                  <m:dPr>
                    <m:ctrlP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e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xmlns:a="http://schemas.openxmlformats.org/drawingml/2006/main"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e>
                </m:d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3"/>
      <p:bldP build="whole" bldLvl="1" animBg="1" rev="0" advAuto="0" spid="151" grpId="1"/>
      <p:bldP build="whole" bldLvl="1" animBg="1" rev="0" advAuto="0" spid="153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hat Do We Need to Peform a MD Simulation?"/>
          <p:cNvSpPr txBox="1"/>
          <p:nvPr>
            <p:ph type="title"/>
          </p:nvPr>
        </p:nvSpPr>
        <p:spPr>
          <a:xfrm>
            <a:off x="3797132" y="392348"/>
            <a:ext cx="17538234" cy="1326514"/>
          </a:xfrm>
          <a:prstGeom prst="rect">
            <a:avLst/>
          </a:prstGeom>
        </p:spPr>
        <p:txBody>
          <a:bodyPr/>
          <a:lstStyle/>
          <a:p>
            <a:pPr/>
            <a:r>
              <a:t>What Do We Need to Peform a MD Simulation?</a:t>
            </a:r>
          </a:p>
        </p:txBody>
      </p:sp>
      <p:sp>
        <p:nvSpPr>
          <p:cNvPr id="157" name="A good computer (like schoone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500"/>
              </a:spcBef>
            </a:pPr>
            <a:r>
              <a:t>A good computer (like schooner)</a:t>
            </a:r>
          </a:p>
          <a:p>
            <a:pPr>
              <a:spcBef>
                <a:spcPts val="3500"/>
              </a:spcBef>
            </a:pPr>
            <a:r>
              <a:t>MD simulation software</a:t>
            </a:r>
          </a:p>
          <a:p>
            <a:pPr lvl="1" marL="952500" indent="-508000">
              <a:spcBef>
                <a:spcPts val="3500"/>
              </a:spcBef>
            </a:pPr>
            <a:r>
              <a:t>AMBER (Peter Kollman, David Case, Carols Simmingling, Adrian Roitberg, Ken Merz, Junmei Wang, Tom Cheatham)</a:t>
            </a:r>
          </a:p>
          <a:p>
            <a:pPr lvl="1" marL="952500" indent="-508000">
              <a:spcBef>
                <a:spcPts val="3500"/>
              </a:spcBef>
            </a:pPr>
            <a:r>
              <a:t>CHARMM (Martin Karplus, Charles Brooks, Bernard Brooks, Alex McKerell, Benoit Roux, ….) </a:t>
            </a:r>
          </a:p>
          <a:p>
            <a:pPr lvl="1" marL="952500" indent="-508000">
              <a:spcBef>
                <a:spcPts val="3500"/>
              </a:spcBef>
            </a:pPr>
            <a:r>
              <a:t>GROMACS (Erik Lindahl, Berend Smit)</a:t>
            </a:r>
          </a:p>
          <a:p>
            <a:pPr lvl="1" marL="952500" indent="-508000">
              <a:spcBef>
                <a:spcPts val="3500"/>
              </a:spcBef>
            </a:pPr>
            <a:r>
              <a:t>NAMD (Klaus Schulten)</a:t>
            </a:r>
          </a:p>
          <a:p>
            <a:pPr lvl="1" marL="952500" indent="-508000">
              <a:spcBef>
                <a:spcPts val="3500"/>
              </a:spcBef>
            </a:pPr>
            <a:r>
              <a:t>OpenMM (John Chodera, Tom Markland, Bernard Brooks)</a:t>
            </a:r>
          </a:p>
          <a:p>
            <a:pPr>
              <a:spcBef>
                <a:spcPts val="3500"/>
              </a:spcBef>
            </a:pPr>
            <a:r>
              <a:t>An initial structure (and atomic velocity): </a:t>
            </a:r>
            <a14:m>
              <m:oMath>
                <m:r>
                  <m:rPr>
                    <m:sty m:val="b"/>
                  </m:rP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b"/>
                  </m:rP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1047750" indent="-603250">
              <a:spcBef>
                <a:spcPts val="3500"/>
              </a:spcBef>
              <a:defRPr sz="3800"/>
            </a:pPr>
            <a:r>
              <a:t>Adding missed residues, hydrogen atoms, solvent molecules, counter ions </a:t>
            </a:r>
          </a:p>
          <a:p>
            <a:pPr>
              <a:spcBef>
                <a:spcPts val="3500"/>
              </a:spcBef>
            </a:pPr>
            <a:r>
              <a:t>A trajectory propagation scheme:  </a:t>
            </a:r>
            <a14:m>
              <m:oMath>
                <m:r>
                  <m:rPr>
                    <m:sty m:val="b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b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⟶</m:t>
                </m:r>
                <m:r>
                  <m:rPr>
                    <m:sty m:val="b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p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b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p"/>
                  </m:rP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1047750" indent="-603250">
              <a:spcBef>
                <a:spcPts val="3500"/>
              </a:spcBef>
              <a:defRPr sz="3800"/>
            </a:pPr>
            <a:r>
              <a:t>Velocity Verlet, leapfrog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5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ifferent Types of Basic MD Simul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Different Types of Basic MD Simulations</a:t>
            </a:r>
          </a:p>
        </p:txBody>
      </p:sp>
      <p:sp>
        <p:nvSpPr>
          <p:cNvPr id="160" name="NVE (microcanonial ensembl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NVE (microcanonial ensemble) </a:t>
            </a:r>
          </a:p>
          <a:p>
            <a:pPr lvl="1" marL="952500" indent="-508000"/>
            <a:r>
              <a:t>Constant number of particles, constant volume, and constant energy</a:t>
            </a:r>
          </a:p>
          <a:p>
            <a:pPr lvl="1" marL="952500" indent="-508000"/>
            <a:r>
              <a:t>The system does not have an uniform temperature  </a:t>
            </a:r>
          </a:p>
          <a:p>
            <a:pPr/>
            <a:r>
              <a:t>NPT (canonical ensemble)</a:t>
            </a:r>
          </a:p>
          <a:p>
            <a:pPr lvl="1" marL="952500" indent="-508000"/>
            <a:r>
              <a:t>Constant number of particles, constant pressure, and constant temperature</a:t>
            </a:r>
          </a:p>
          <a:p>
            <a:pPr/>
            <a:r>
              <a:t>NVT (canonical ensemble) </a:t>
            </a:r>
          </a:p>
          <a:p>
            <a:pPr lvl="1" marL="952500" indent="-508000"/>
            <a:r>
              <a:t>Constant number of particles, constant volume, and constant temperature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otential Energy: Classical Force Fiel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Potential Energy: Classical Force Fields</a:t>
            </a:r>
          </a:p>
        </p:txBody>
      </p:sp>
      <p:sp>
        <p:nvSpPr>
          <p:cNvPr id="163" name="Double-click to edit"/>
          <p:cNvSpPr txBox="1"/>
          <p:nvPr>
            <p:ph type="body" sz="quarter" idx="1"/>
          </p:nvPr>
        </p:nvSpPr>
        <p:spPr>
          <a:xfrm>
            <a:off x="2303229" y="7721187"/>
            <a:ext cx="7661479" cy="148883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200"/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bond</m:t>
                      </m:r>
                    </m:sub>
                  </m:sSub>
                  <m:r>
                    <a:rPr xmlns:a="http://schemas.openxmlformats.org/drawingml/2006/main" sz="3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bonds</m:t>
                      </m:r>
                    </m:lim>
                  </m:limLow>
                  <m:sSub>
                    <m:e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sSup>
                    <m:e>
                      <m:d>
                        <m:dPr>
                          <m:ctrlP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e>
                              <m:r>
                                <a:rPr xmlns:a="http://schemas.openxmlformats.org/drawingml/2006/main" sz="35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35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Sup>
                            <m:e>
                              <m:r>
                                <a:rPr xmlns:a="http://schemas.openxmlformats.org/drawingml/2006/main" sz="35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35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xmlns:a="http://schemas.openxmlformats.org/drawingml/2006/main" sz="35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eq</m:t>
                              </m:r>
                            </m:sup>
                          </m:sSubSup>
                        </m:e>
                      </m:d>
                    </m:e>
                    <m:sup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</p:txBody>
      </p:sp>
      <p:sp>
        <p:nvSpPr>
          <p:cNvPr id="164" name="Rectangle"/>
          <p:cNvSpPr txBox="1"/>
          <p:nvPr/>
        </p:nvSpPr>
        <p:spPr>
          <a:xfrm>
            <a:off x="654807" y="3035392"/>
            <a:ext cx="13953461" cy="234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603249" indent="-603249" algn="l">
              <a:spcBef>
                <a:spcPts val="5900"/>
              </a:spcBef>
              <a:buSzPct val="75000"/>
              <a:buChar char="•"/>
              <a:defRPr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bond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angle</m:t>
                      </m:r>
                    </m:sub>
                  </m:sSub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torsion</m:t>
                      </m:r>
                    </m:sub>
                  </m:sSub>
                </m:oMath>
              </m:oMathPara>
            </a14:m>
          </a:p>
        </p:txBody>
      </p:sp>
      <p:pic>
        <p:nvPicPr>
          <p:cNvPr id="165" name="force-field.jpg" descr="force-fiel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29108" y="2208594"/>
            <a:ext cx="10194912" cy="399640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ectangle"/>
          <p:cNvSpPr txBox="1"/>
          <p:nvPr/>
        </p:nvSpPr>
        <p:spPr>
          <a:xfrm>
            <a:off x="1660333" y="4814678"/>
            <a:ext cx="8947271" cy="130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>
              <a:spcBef>
                <a:spcPts val="5900"/>
              </a:spcBef>
              <a:defRPr sz="4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van-der-Waals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electrostatic</m:t>
                      </m:r>
                    </m:sub>
                  </m:sSub>
                </m:oMath>
              </m:oMathPara>
            </a14:m>
          </a:p>
        </p:txBody>
      </p:sp>
      <p:sp>
        <p:nvSpPr>
          <p:cNvPr id="167" name="Rounded Rectangle"/>
          <p:cNvSpPr/>
          <p:nvPr/>
        </p:nvSpPr>
        <p:spPr>
          <a:xfrm>
            <a:off x="2360628" y="2770931"/>
            <a:ext cx="7182948" cy="1636517"/>
          </a:xfrm>
          <a:prstGeom prst="roundRect">
            <a:avLst>
              <a:gd name="adj" fmla="val 15000"/>
            </a:avLst>
          </a:prstGeom>
          <a:solidFill>
            <a:srgbClr val="73FDFF">
              <a:alpha val="10051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8" name="Rounded Rectangle"/>
          <p:cNvSpPr/>
          <p:nvPr/>
        </p:nvSpPr>
        <p:spPr>
          <a:xfrm>
            <a:off x="2276835" y="4636653"/>
            <a:ext cx="8368090" cy="1636517"/>
          </a:xfrm>
          <a:prstGeom prst="roundRect">
            <a:avLst>
              <a:gd name="adj" fmla="val 15000"/>
            </a:avLst>
          </a:prstGeom>
          <a:solidFill>
            <a:srgbClr val="FF8AD8">
              <a:alpha val="10051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9" name="bonded…"/>
          <p:cNvSpPr txBox="1"/>
          <p:nvPr/>
        </p:nvSpPr>
        <p:spPr>
          <a:xfrm>
            <a:off x="10136054" y="2958014"/>
            <a:ext cx="1933253" cy="123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sz="36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bonded </a:t>
            </a:r>
          </a:p>
          <a:p>
            <a:pPr>
              <a:defRPr b="1" sz="36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terms</a:t>
            </a:r>
          </a:p>
        </p:txBody>
      </p:sp>
      <p:sp>
        <p:nvSpPr>
          <p:cNvPr id="170" name="non-bonded…"/>
          <p:cNvSpPr txBox="1"/>
          <p:nvPr/>
        </p:nvSpPr>
        <p:spPr>
          <a:xfrm>
            <a:off x="10716174" y="4847264"/>
            <a:ext cx="2923333" cy="123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sz="3600">
                <a:solidFill>
                  <a:srgbClr val="FF2F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non-bonded </a:t>
            </a:r>
          </a:p>
          <a:p>
            <a:pPr>
              <a:defRPr b="1" sz="3600">
                <a:solidFill>
                  <a:srgbClr val="FF2F9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terms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2152453" y="7280225"/>
            <a:ext cx="10507282" cy="5936842"/>
            <a:chOff x="0" y="0"/>
            <a:chExt cx="10507280" cy="5936841"/>
          </a:xfrm>
        </p:grpSpPr>
        <p:sp>
          <p:nvSpPr>
            <p:cNvPr id="171" name="Rectangle"/>
            <p:cNvSpPr txBox="1"/>
            <p:nvPr/>
          </p:nvSpPr>
          <p:spPr>
            <a:xfrm>
              <a:off x="137642" y="2342136"/>
              <a:ext cx="8176680" cy="1488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l">
                <a:spcBef>
                  <a:spcPts val="5900"/>
                </a:spcBef>
                <a:defRPr sz="3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sSub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nor/>
                          </m:rP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angle</m:t>
                        </m:r>
                      </m:sub>
                    </m:sSub>
                    <m:r>
                      <a:rPr xmlns:a="http://schemas.openxmlformats.org/drawingml/2006/main" sz="3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angles</m:t>
                        </m:r>
                      </m:lim>
                    </m:limLow>
                    <m:sSub>
                      <m:e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sSup>
                      <m:e>
                        <m:d>
                          <m:dPr>
                            <m:ctrlPr>
                              <a:rPr xmlns:a="http://schemas.openxmlformats.org/drawingml/2006/main" sz="3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e>
                                <m:r>
                                  <a:rPr xmlns:a="http://schemas.openxmlformats.org/drawingml/2006/main" sz="32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xmlns:a="http://schemas.openxmlformats.org/drawingml/2006/main" sz="32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xmlns:a="http://schemas.openxmlformats.org/drawingml/2006/main" sz="32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Sup>
                              <m:e>
                                <m:r>
                                  <a:rPr xmlns:a="http://schemas.openxmlformats.org/drawingml/2006/main" sz="32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xmlns:a="http://schemas.openxmlformats.org/drawingml/2006/main" sz="32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  <m:sup>
                                <m:r>
                                  <m:rPr>
                                    <m:nor/>
                                  </m:rPr>
                                  <a:rPr xmlns:a="http://schemas.openxmlformats.org/drawingml/2006/main" sz="32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eq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xmlns:a="http://schemas.openxmlformats.org/drawingml/2006/main" sz="3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m:oMathPara>
              </a14:m>
            </a:p>
          </p:txBody>
        </p:sp>
        <p:sp>
          <p:nvSpPr>
            <p:cNvPr id="172" name="Rectangle"/>
            <p:cNvSpPr txBox="1"/>
            <p:nvPr/>
          </p:nvSpPr>
          <p:spPr>
            <a:xfrm>
              <a:off x="137151" y="3979501"/>
              <a:ext cx="10370130" cy="1886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rmAutofit fontScale="100000" lnSpcReduction="0"/>
            </a:bodyPr>
            <a:lstStyle>
              <a:lvl1pPr algn="l">
                <a:spcBef>
                  <a:spcPts val="5900"/>
                </a:spcBef>
                <a:defRPr sz="32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sSub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nor/>
                          </m:r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torsion</m:t>
                        </m:r>
                      </m:sub>
                    </m:s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torsions</m:t>
                        </m:r>
                      </m:lim>
                    </m:limLow>
                    <m:limUpp>
                      <m:e>
                        <m:limLow>
                          <m:e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e>
                      <m:lim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lim>
                    </m:limUpp>
                    <m:sSub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xmlns:a="http://schemas.openxmlformats.org/drawingml/2006/mai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d>
                          <m:dPr>
                            <m:ctrlP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sSub>
                              <m:e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  <m:sub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a:rPr xmlns:a="http://schemas.openxmlformats.org/drawingml/2006/main" sz="3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xmlns:a="http://schemas.openxmlformats.org/drawingml/2006/main" sz="3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m:oMathPara>
              </a14:m>
            </a:p>
          </p:txBody>
        </p:sp>
        <p:sp>
          <p:nvSpPr>
            <p:cNvPr id="173" name="Rounded Rectangle"/>
            <p:cNvSpPr/>
            <p:nvPr/>
          </p:nvSpPr>
          <p:spPr>
            <a:xfrm>
              <a:off x="0" y="0"/>
              <a:ext cx="10327425" cy="5936842"/>
            </a:xfrm>
            <a:prstGeom prst="roundRect">
              <a:avLst>
                <a:gd name="adj" fmla="val 5945"/>
              </a:avLst>
            </a:prstGeom>
            <a:solidFill>
              <a:srgbClr val="73FDFF">
                <a:alpha val="10051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75" name="Rectangle"/>
          <p:cNvSpPr txBox="1"/>
          <p:nvPr/>
        </p:nvSpPr>
        <p:spPr>
          <a:xfrm>
            <a:off x="13905589" y="6322979"/>
            <a:ext cx="8748671" cy="3870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algn="l">
              <a:spcBef>
                <a:spcPts val="5900"/>
              </a:spcBef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l">
              <a:spcBef>
                <a:spcPts val="5900"/>
              </a:spcBef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vdW</m:t>
                      </m:r>
                    </m:sub>
                  </m:sSub>
                  <m:r>
                    <a:rPr xmlns:a="http://schemas.openxmlformats.org/drawingml/2006/main" sz="3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xmlns:a="http://schemas.openxmlformats.org/drawingml/2006/main"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lim>
                  </m:limUpp>
                  <m:d>
                    <m:dPr>
                      <m:ctrlP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sSup>
                        <m:e>
                          <m:d>
                            <m:dPr>
                              <m:ctrlPr>
                                <a:rPr xmlns:a="http://schemas.openxmlformats.org/drawingml/2006/main" sz="38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xmlns:a="http://schemas.openxmlformats.org/drawingml/2006/main" sz="38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r>
                                    <a:rPr xmlns:a="http://schemas.openxmlformats.org/drawingml/2006/main" sz="38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num>
                                <m:den>
                                  <m:sSub>
                                    <m:e>
                                      <m:r>
                                        <a:rPr xmlns:a="http://schemas.openxmlformats.org/drawingml/2006/main" sz="38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38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xmlns:a="http://schemas.openxmlformats.org/drawingml/2006/main" sz="38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xmlns:a="http://schemas.openxmlformats.org/drawingml/2006/main"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3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e>
                          <m:d>
                            <m:dPr>
                              <m:ctrlPr>
                                <a:rPr xmlns:a="http://schemas.openxmlformats.org/drawingml/2006/main" sz="38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xmlns:a="http://schemas.openxmlformats.org/drawingml/2006/main" sz="38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r>
                                    <a:rPr xmlns:a="http://schemas.openxmlformats.org/drawingml/2006/main" sz="385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num>
                                <m:den>
                                  <m:sSub>
                                    <m:e>
                                      <m:r>
                                        <a:rPr xmlns:a="http://schemas.openxmlformats.org/drawingml/2006/main" sz="38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38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  <m:r>
                                        <a:rPr xmlns:a="http://schemas.openxmlformats.org/drawingml/2006/main" sz="385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xmlns:a="http://schemas.openxmlformats.org/drawingml/2006/main" sz="38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e>
                  </m:d>
                </m:oMath>
              </m:oMathPara>
            </a14:m>
          </a:p>
        </p:txBody>
      </p:sp>
      <p:sp>
        <p:nvSpPr>
          <p:cNvPr id="176" name="Rectangle"/>
          <p:cNvSpPr txBox="1"/>
          <p:nvPr/>
        </p:nvSpPr>
        <p:spPr>
          <a:xfrm>
            <a:off x="13947486" y="9354325"/>
            <a:ext cx="7056919" cy="3017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algn="l">
              <a:spcBef>
                <a:spcPts val="5900"/>
              </a:spcBef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l">
              <a:spcBef>
                <a:spcPts val="5900"/>
              </a:spcBef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electrostatic</m:t>
                      </m:r>
                    </m:sub>
                  </m:sSub>
                  <m:r>
                    <a:rPr xmlns:a="http://schemas.openxmlformats.org/drawingml/2006/main" sz="3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Upp>
                    <m:e>
                      <m:limLow>
                        <m:e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lim>
                  </m:limUpp>
                  <m:f>
                    <m:fPr>
                      <m:ctrlP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xmlns:a="http://schemas.openxmlformats.org/drawingml/2006/main" sz="3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sSub>
                        <m:e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den>
                  </m:f>
                </m:oMath>
              </m:oMathPara>
            </a14:m>
          </a:p>
        </p:txBody>
      </p:sp>
      <p:sp>
        <p:nvSpPr>
          <p:cNvPr id="177" name="Rounded Rectangle"/>
          <p:cNvSpPr/>
          <p:nvPr/>
        </p:nvSpPr>
        <p:spPr>
          <a:xfrm>
            <a:off x="13705102" y="7249324"/>
            <a:ext cx="9149647" cy="5936843"/>
          </a:xfrm>
          <a:prstGeom prst="roundRect">
            <a:avLst>
              <a:gd name="adj" fmla="val 4521"/>
            </a:avLst>
          </a:prstGeom>
          <a:solidFill>
            <a:srgbClr val="FF8AD8">
              <a:alpha val="10051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otential Energy Surfa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Potential Energy Surfaces</a:t>
            </a:r>
          </a:p>
        </p:txBody>
      </p:sp>
      <p:sp>
        <p:nvSpPr>
          <p:cNvPr id="180" name="Classical mechanical mechanics (MM) force fields…"/>
          <p:cNvSpPr txBox="1"/>
          <p:nvPr>
            <p:ph type="body" sz="half" idx="1"/>
          </p:nvPr>
        </p:nvSpPr>
        <p:spPr>
          <a:xfrm>
            <a:off x="738601" y="9073908"/>
            <a:ext cx="22906798" cy="426818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500"/>
              </a:spcBef>
            </a:pPr>
            <a:r>
              <a:t>Classical mechanical mechanics (MM) force fields</a:t>
            </a:r>
          </a:p>
          <a:p>
            <a:pPr lvl="1" marL="952500" indent="-508000">
              <a:spcBef>
                <a:spcPts val="4500"/>
              </a:spcBef>
            </a:pPr>
            <a:r>
              <a:t>Macromolecular conformational changes; ligand-receptor binding</a:t>
            </a:r>
          </a:p>
          <a:p>
            <a:pPr>
              <a:spcBef>
                <a:spcPts val="4500"/>
              </a:spcBef>
            </a:pPr>
            <a:r>
              <a:t>Ground-state QM/MM energy functions: enzyme reactions</a:t>
            </a:r>
          </a:p>
          <a:p>
            <a:pPr>
              <a:spcBef>
                <a:spcPts val="4500"/>
              </a:spcBef>
            </a:pPr>
            <a:r>
              <a:t>Excited-state QM/MM energy functions: photochemistry and photobiology</a:t>
            </a:r>
          </a:p>
        </p:txBody>
      </p:sp>
      <p:pic>
        <p:nvPicPr>
          <p:cNvPr id="181" name="PES.jpg" descr="P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732" y="2316201"/>
            <a:ext cx="12700001" cy="613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eneral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Workflow</a:t>
            </a:r>
          </a:p>
        </p:txBody>
      </p:sp>
      <p:pic>
        <p:nvPicPr>
          <p:cNvPr id="184" name="1f16.png" descr="1f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952" y="5115702"/>
            <a:ext cx="4300105" cy="3535396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Initial coordinates…"/>
          <p:cNvSpPr txBox="1"/>
          <p:nvPr/>
        </p:nvSpPr>
        <p:spPr>
          <a:xfrm>
            <a:off x="39120" y="8710612"/>
            <a:ext cx="4405770" cy="274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3400" u="sng"/>
            </a:pPr>
            <a:r>
              <a:t>Initial coordinates</a:t>
            </a:r>
          </a:p>
          <a:p>
            <a:pPr marL="419805" indent="-419805" algn="l">
              <a:buSzPct val="75000"/>
              <a:buChar char="•"/>
              <a:defRPr sz="3400"/>
            </a:pPr>
            <a:r>
              <a:t>RCSB </a:t>
            </a:r>
          </a:p>
          <a:p>
            <a:pPr marL="419805" indent="-419805" algn="l">
              <a:buSzPct val="75000"/>
              <a:buChar char="•"/>
              <a:defRPr sz="3400"/>
            </a:pPr>
            <a:r>
              <a:t>Molecular Docking</a:t>
            </a:r>
          </a:p>
          <a:p>
            <a:pPr marL="419805" indent="-419805" algn="l">
              <a:buSzPct val="75000"/>
              <a:buChar char="•"/>
              <a:defRPr sz="3400"/>
            </a:pPr>
            <a:r>
              <a:t>Alpha-RoseTTA-Omega-Fold </a:t>
            </a:r>
          </a:p>
        </p:txBody>
      </p:sp>
      <p:sp>
        <p:nvSpPr>
          <p:cNvPr id="186" name="Parameter /Topology File…"/>
          <p:cNvSpPr txBox="1"/>
          <p:nvPr/>
        </p:nvSpPr>
        <p:spPr>
          <a:xfrm>
            <a:off x="6417624" y="4398962"/>
            <a:ext cx="3888697" cy="496887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u="sng"/>
              <a:t>Parameter /Topology File</a:t>
            </a:r>
          </a:p>
          <a:p>
            <a:pPr marL="395111" indent="-395111" algn="l">
              <a:buSzPct val="75000"/>
              <a:buChar char="•"/>
              <a:defRPr sz="3200">
                <a:solidFill>
                  <a:srgbClr val="FFFFFF"/>
                </a:solidFill>
              </a:defRPr>
            </a:pPr>
            <a:r>
              <a:t>atom/bond/angles information</a:t>
            </a:r>
          </a:p>
          <a:p>
            <a:pPr>
              <a:defRPr sz="3200">
                <a:solidFill>
                  <a:srgbClr val="FFFFFF"/>
                </a:solidFill>
              </a:defRPr>
            </a:pPr>
          </a:p>
          <a:p>
            <a:pPr>
              <a:defRPr sz="3200" u="sng">
                <a:solidFill>
                  <a:srgbClr val="FFFFFF"/>
                </a:solidFill>
              </a:defRPr>
            </a:pPr>
            <a:r>
              <a:t>Coordinate File</a:t>
            </a:r>
          </a:p>
          <a:p>
            <a:pPr marL="395111" indent="-395111" algn="l">
              <a:buSzPct val="75000"/>
              <a:buChar char="•"/>
              <a:defRPr sz="3200">
                <a:solidFill>
                  <a:srgbClr val="FFFFFF"/>
                </a:solidFill>
              </a:defRPr>
            </a:pPr>
            <a:r>
              <a:t>Atom coordinates</a:t>
            </a:r>
          </a:p>
          <a:p>
            <a:pPr marL="395111" indent="-395111" algn="l">
              <a:buSzPct val="75000"/>
              <a:buChar char="•"/>
              <a:defRPr sz="3200">
                <a:solidFill>
                  <a:srgbClr val="FFFFFF"/>
                </a:solidFill>
              </a:defRPr>
            </a:pPr>
            <a:r>
              <a:t>Box information</a:t>
            </a:r>
          </a:p>
          <a:p>
            <a:pPr marL="395111" indent="-395111" algn="l">
              <a:buSzPct val="75000"/>
              <a:buChar char="•"/>
              <a:defRPr sz="3200">
                <a:solidFill>
                  <a:srgbClr val="FFFFFF"/>
                </a:solidFill>
              </a:defRPr>
            </a:pPr>
            <a:r>
              <a:t>Sometimes velocities</a:t>
            </a:r>
          </a:p>
        </p:txBody>
      </p:sp>
      <p:sp>
        <p:nvSpPr>
          <p:cNvPr id="187" name="Equilibration (0.5 - 20 ns)…"/>
          <p:cNvSpPr txBox="1"/>
          <p:nvPr/>
        </p:nvSpPr>
        <p:spPr>
          <a:xfrm>
            <a:off x="12334875" y="5122862"/>
            <a:ext cx="4711443" cy="352107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3200" u="sng">
                <a:solidFill>
                  <a:srgbClr val="FFFFFF"/>
                </a:solidFill>
              </a:defRPr>
            </a:pPr>
            <a:r>
              <a:t>Equilibration (0.5 - 20 ns)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Minimization</a:t>
            </a:r>
          </a:p>
          <a:p>
            <a:pPr marL="395111" indent="-395111" algn="l">
              <a:buSzPct val="75000"/>
              <a:buChar char="•"/>
              <a:defRPr sz="3200">
                <a:solidFill>
                  <a:srgbClr val="FFFFFF"/>
                </a:solidFill>
              </a:defRPr>
            </a:pPr>
            <a:r>
              <a:t>Solvent then solute 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Heating (NVT)</a:t>
            </a:r>
          </a:p>
          <a:p>
            <a:pPr marL="395111" indent="-395111" algn="l">
              <a:buSzPct val="75000"/>
              <a:buChar char="•"/>
              <a:defRPr sz="3200">
                <a:solidFill>
                  <a:srgbClr val="FFFFFF"/>
                </a:solidFill>
              </a:defRPr>
            </a:pPr>
            <a:r>
              <a:t>Heat to temp (300K)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Pressure (NPT)</a:t>
            </a:r>
          </a:p>
          <a:p>
            <a:pPr marL="395111" indent="-395111" algn="l">
              <a:buSzPct val="75000"/>
              <a:buChar char="•"/>
              <a:defRPr sz="3200">
                <a:solidFill>
                  <a:srgbClr val="FFFFFF"/>
                </a:solidFill>
              </a:defRPr>
            </a:pPr>
            <a:r>
              <a:t>Density to 1 bar</a:t>
            </a:r>
          </a:p>
        </p:txBody>
      </p:sp>
      <p:sp>
        <p:nvSpPr>
          <p:cNvPr id="188" name="Production (100 ns &lt;)…"/>
          <p:cNvSpPr txBox="1"/>
          <p:nvPr/>
        </p:nvSpPr>
        <p:spPr>
          <a:xfrm>
            <a:off x="19567393" y="6303962"/>
            <a:ext cx="4324021" cy="1108076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200" u="sng">
                <a:solidFill>
                  <a:srgbClr val="FFFFFF"/>
                </a:solidFill>
              </a:defRPr>
            </a:pPr>
            <a:r>
              <a:t>Production (100 ns &lt;)  </a:t>
            </a:r>
          </a:p>
          <a:p>
            <a:pPr marL="395111" indent="-395111" algn="l">
              <a:buSzPct val="75000"/>
              <a:buChar char="•"/>
              <a:defRPr sz="3200">
                <a:solidFill>
                  <a:srgbClr val="FFFFFF"/>
                </a:solidFill>
              </a:defRPr>
            </a:pPr>
            <a:r>
              <a:t>NVT or NPT</a:t>
            </a:r>
          </a:p>
        </p:txBody>
      </p:sp>
      <p:sp>
        <p:nvSpPr>
          <p:cNvPr id="189" name="Arrow"/>
          <p:cNvSpPr/>
          <p:nvPr/>
        </p:nvSpPr>
        <p:spPr>
          <a:xfrm>
            <a:off x="4558008" y="6248400"/>
            <a:ext cx="1693666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0" name="Arrow"/>
          <p:cNvSpPr/>
          <p:nvPr/>
        </p:nvSpPr>
        <p:spPr>
          <a:xfrm>
            <a:off x="10472272" y="6248400"/>
            <a:ext cx="1693665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1" name="Arrow"/>
          <p:cNvSpPr/>
          <p:nvPr/>
        </p:nvSpPr>
        <p:spPr>
          <a:xfrm>
            <a:off x="17215256" y="6248400"/>
            <a:ext cx="2186187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OpenMM with AMBER Force Fie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OpenMM with AMBER Force Field</a:t>
            </a:r>
          </a:p>
        </p:txBody>
      </p:sp>
      <p:sp>
        <p:nvSpPr>
          <p:cNvPr id="194" name="We will follow the Colab notebook prepared by Arantes and co-worker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will follow the Colab notebook prepared by Arantes and co-workers:</a:t>
            </a:r>
          </a:p>
          <a:p>
            <a:pPr marL="0" indent="0" algn="ctr">
              <a:buSzTx/>
              <a:buNone/>
            </a:pPr>
            <a:r>
              <a:rPr u="sng">
                <a:hlinkClick r:id="rId2" invalidUrl="" action="" tgtFrame="" tooltip="" history="1" highlightClick="0" endSnd="0"/>
              </a:rPr>
              <a:t>https://github.com/pablo-arantes/making-it-rain</a:t>
            </a:r>
          </a:p>
          <a:p>
            <a:pPr/>
            <a:r>
              <a:t>Copy the modified version to your Google Drive:</a:t>
            </a:r>
          </a:p>
          <a:p>
            <a:pPr marL="0" indent="0" algn="ctr">
              <a:buSzTx/>
              <a:buNone/>
            </a:pPr>
            <a:r>
              <a:rPr u="sng">
                <a:hlinkClick r:id="rId3" invalidUrl="" action="" tgtFrame="" tooltip="" history="1" highlightClick="0" endSnd="0"/>
              </a:rPr>
              <a:t>https://colab.research.google.com/drive/1ZNvKJV2zIZg85H5Ja6QILhLUW9ozCxdM?usp=sharing</a:t>
            </a:r>
          </a:p>
          <a:p>
            <a:pPr/>
            <a:r>
              <a:t>Changes I made are:</a:t>
            </a:r>
          </a:p>
          <a:p>
            <a:pPr lvl="1" marL="952500" indent="-508000">
              <a:defRPr sz="3700"/>
            </a:pPr>
            <a:r>
              <a:t>Example is Bax (PDB 1F16)</a:t>
            </a:r>
          </a:p>
          <a:p>
            <a:pPr lvl="1" marL="952500" indent="-508000">
              <a:defRPr sz="3700"/>
            </a:pPr>
            <a:r>
              <a:t>Input/Output names are kept consistent</a:t>
            </a:r>
          </a:p>
          <a:p>
            <a:pPr lvl="1" marL="952500" indent="-508000">
              <a:defRPr sz="3700"/>
            </a:pPr>
            <a:r>
              <a:t>Units are kept consistent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164F86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gradFill flip="none" rotWithShape="1">
              <a:gsLst>
                <a:gs pos="0">
                  <a:schemeClr val="accent1">
                    <a:hueOff val="47394"/>
                    <a:satOff val="-25753"/>
                    <a:lumOff val="-7544"/>
                  </a:schemeClr>
                </a:gs>
                <a:gs pos="100000">
                  <a:schemeClr val="accent2">
                    <a:hueOff val="-554920"/>
                    <a:satOff val="-21482"/>
                    <a:lumOff val="-6228"/>
                  </a:schemeClr>
                </a:gs>
              </a:gsLst>
              <a:lin ang="0" scaled="0"/>
            </a:gra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gradFill flip="none" rotWithShape="1">
              <a:gsLst>
                <a:gs pos="0">
                  <a:schemeClr val="accent1">
                    <a:hueOff val="47394"/>
                    <a:satOff val="-25753"/>
                    <a:lumOff val="-7544"/>
                  </a:schemeClr>
                </a:gs>
                <a:gs pos="100000">
                  <a:schemeClr val="accent2">
                    <a:hueOff val="-554920"/>
                    <a:satOff val="-21482"/>
                    <a:lumOff val="-6228"/>
                  </a:schemeClr>
                </a:gs>
              </a:gsLst>
              <a:lin ang="0" scaled="0"/>
            </a:gra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